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0" r:id="rId2"/>
  </p:sldMasterIdLst>
  <p:notesMasterIdLst>
    <p:notesMasterId r:id="rId18"/>
  </p:notesMasterIdLst>
  <p:handoutMasterIdLst>
    <p:handoutMasterId r:id="rId19"/>
  </p:handoutMasterIdLst>
  <p:sldIdLst>
    <p:sldId id="430" r:id="rId3"/>
    <p:sldId id="370" r:id="rId4"/>
    <p:sldId id="378" r:id="rId5"/>
    <p:sldId id="431" r:id="rId6"/>
    <p:sldId id="421" r:id="rId7"/>
    <p:sldId id="419" r:id="rId8"/>
    <p:sldId id="420" r:id="rId9"/>
    <p:sldId id="426" r:id="rId10"/>
    <p:sldId id="412" r:id="rId11"/>
    <p:sldId id="425" r:id="rId12"/>
    <p:sldId id="424" r:id="rId13"/>
    <p:sldId id="432" r:id="rId14"/>
    <p:sldId id="422" r:id="rId15"/>
    <p:sldId id="423" r:id="rId16"/>
    <p:sldId id="43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0AA95C-CDF2-4117-99F1-A31C45B9F6D3}">
          <p14:sldIdLst>
            <p14:sldId id="430"/>
            <p14:sldId id="370"/>
            <p14:sldId id="378"/>
            <p14:sldId id="431"/>
            <p14:sldId id="421"/>
            <p14:sldId id="419"/>
            <p14:sldId id="420"/>
            <p14:sldId id="426"/>
            <p14:sldId id="412"/>
            <p14:sldId id="425"/>
            <p14:sldId id="424"/>
            <p14:sldId id="432"/>
            <p14:sldId id="422"/>
            <p14:sldId id="423"/>
            <p14:sldId id="43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E26"/>
    <a:srgbClr val="00878B"/>
    <a:srgbClr val="B4C1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1883" autoAdjust="0"/>
  </p:normalViewPr>
  <p:slideViewPr>
    <p:cSldViewPr snapToGrid="0" snapToObjects="1">
      <p:cViewPr varScale="1">
        <p:scale>
          <a:sx n="60" d="100"/>
          <a:sy n="60" d="100"/>
        </p:scale>
        <p:origin x="-7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145E94-AFD8-A34A-B2A5-95372447D3F4}" type="datetimeFigureOut">
              <a:rPr lang="en-US" smtClean="0"/>
              <a:t>8/24/2018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AA308D-B8CA-E143-9925-A69AE1605FAF}" type="slidenum">
              <a:rPr lang="en-US" smtClean="0"/>
              <a:t>‹#›</a:t>
            </a:fld>
            <a:endParaRPr lang="en-US"/>
          </a:p>
        </p:txBody>
      </p:sp>
    </p:spTree>
    <p:extLst>
      <p:ext uri="{BB962C8B-B14F-4D97-AF65-F5344CB8AC3E}">
        <p14:creationId xmlns:p14="http://schemas.microsoft.com/office/powerpoint/2010/main" val="358605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DC88B3-2858-F448-B190-79566D231D6A}" type="datetimeFigureOut">
              <a:rPr lang="en-US" smtClean="0"/>
              <a:t>8/24/2018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A322B-4161-4445-BB82-57124EA78F41}" type="slidenum">
              <a:rPr lang="en-US" smtClean="0"/>
              <a:t>‹#›</a:t>
            </a:fld>
            <a:endParaRPr lang="en-US"/>
          </a:p>
        </p:txBody>
      </p:sp>
    </p:spTree>
    <p:extLst>
      <p:ext uri="{BB962C8B-B14F-4D97-AF65-F5344CB8AC3E}">
        <p14:creationId xmlns:p14="http://schemas.microsoft.com/office/powerpoint/2010/main" val="1892921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adoe.org/School-Improvement/Federal-Programs/Documents/21st%20CCLC/GaDOE%20FY18%2021st%20CCLC%20RFP.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fterschoolalliance.org/documents/GA-afterschool-fact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a:t>
            </a:fld>
            <a:endParaRPr lang="en-US"/>
          </a:p>
        </p:txBody>
      </p:sp>
    </p:spTree>
    <p:extLst>
      <p:ext uri="{BB962C8B-B14F-4D97-AF65-F5344CB8AC3E}">
        <p14:creationId xmlns:p14="http://schemas.microsoft.com/office/powerpoint/2010/main" val="229879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a:t>
            </a:r>
            <a:r>
              <a:rPr lang="en-US" sz="1200" kern="1200" dirty="0" smtClean="0">
                <a:solidFill>
                  <a:schemeClr val="tx1"/>
                </a:solidFill>
                <a:effectLst/>
                <a:latin typeface="+mn-lt"/>
                <a:ea typeface="+mn-ea"/>
                <a:cs typeface="+mn-cs"/>
              </a:rPr>
              <a:t>Georgia Department of Education (2016). “2015-16 Executive Summary.” Retrieved January 18, 2018, from https://www.gadoe.org/School-Improvement/Federal-Programs/Documents/21st%20CCLC/FY16%2021st%20CCLC%20%20Executive%20Summary.pdf </a:t>
            </a:r>
          </a:p>
        </p:txBody>
      </p:sp>
      <p:sp>
        <p:nvSpPr>
          <p:cNvPr id="4" name="Slide Number Placeholder 3"/>
          <p:cNvSpPr>
            <a:spLocks noGrp="1"/>
          </p:cNvSpPr>
          <p:nvPr>
            <p:ph type="sldNum" sz="quarter" idx="10"/>
          </p:nvPr>
        </p:nvSpPr>
        <p:spPr/>
        <p:txBody>
          <a:bodyPr/>
          <a:lstStyle/>
          <a:p>
            <a:fld id="{D65A322B-4161-4445-BB82-57124EA78F41}" type="slidenum">
              <a:rPr lang="en-US" smtClean="0"/>
              <a:t>10</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Georgia Department of Education (2016). “Georgia Department of Education Office of Federal Programs: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Community Learning Centers 2017-2018 (FY18) Cohort Request for Proposals.” Retrieved January 18, 2018, from </a:t>
            </a:r>
            <a:r>
              <a:rPr lang="en-US" sz="1200" u="sng" kern="1200" dirty="0" smtClean="0">
                <a:solidFill>
                  <a:schemeClr val="tx1"/>
                </a:solidFill>
                <a:effectLst/>
                <a:latin typeface="+mn-lt"/>
                <a:ea typeface="+mn-ea"/>
                <a:cs typeface="+mn-cs"/>
                <a:hlinkClick r:id="rId3"/>
              </a:rPr>
              <a:t>http://www.gadoe.org/School-Improvement/Federal-Programs/Documents/21st%20CCLC/GaDOE%20FY18%2021st%20CCLC%20RFP.pdf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11</a:t>
            </a:fld>
            <a:endParaRPr lang="en-US"/>
          </a:p>
        </p:txBody>
      </p:sp>
    </p:spTree>
    <p:extLst>
      <p:ext uri="{BB962C8B-B14F-4D97-AF65-F5344CB8AC3E}">
        <p14:creationId xmlns:p14="http://schemas.microsoft.com/office/powerpoint/2010/main" val="289507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a:t>
            </a:r>
            <a:r>
              <a:rPr lang="en-US" sz="1200" kern="1200" dirty="0" smtClean="0">
                <a:solidFill>
                  <a:schemeClr val="tx1"/>
                </a:solidFill>
                <a:effectLst/>
                <a:latin typeface="+mn-lt"/>
                <a:ea typeface="+mn-ea"/>
                <a:cs typeface="+mn-cs"/>
              </a:rPr>
              <a:t>Georgia Department of Education (2016). “2015-16 Executive Summary.” Retrieved January 18, 2018, from https://www.gadoe.org/School-Improvement/Federal-Programs/Documents/21st%20CCLC/FY16%2021st%20CCLC%20%20Executive%20Summary.pdf </a:t>
            </a:r>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12</a:t>
            </a:fld>
            <a:endParaRPr lang="en-US"/>
          </a:p>
        </p:txBody>
      </p:sp>
    </p:spTree>
    <p:extLst>
      <p:ext uri="{BB962C8B-B14F-4D97-AF65-F5344CB8AC3E}">
        <p14:creationId xmlns:p14="http://schemas.microsoft.com/office/powerpoint/2010/main" val="378060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13</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School day</a:t>
            </a:r>
            <a:r>
              <a:rPr lang="en-US" baseline="0" dirty="0" smtClean="0"/>
              <a:t> attendance is higher for those regularly participating in Georgia’s 21</a:t>
            </a:r>
            <a:r>
              <a:rPr lang="en-US" baseline="30000" dirty="0" smtClean="0"/>
              <a:t>st</a:t>
            </a:r>
            <a:r>
              <a:rPr lang="en-US" baseline="0" dirty="0" smtClean="0"/>
              <a:t> CCLC  than the free or reduced lunch state average and the overall state average, despite 90% of 21</a:t>
            </a:r>
            <a:r>
              <a:rPr lang="en-US" baseline="30000" dirty="0" smtClean="0"/>
              <a:t>st</a:t>
            </a:r>
            <a:r>
              <a:rPr lang="en-US" baseline="0" dirty="0" smtClean="0"/>
              <a:t>  CCLC students being eligible for free or reduced lunch. Note that more than 15 days absent is the state’s definition of being chronically absent. For many low income students, chronic absence in kindergarten can translate into poor academic performance throughout elementary school. </a:t>
            </a:r>
            <a:endParaRPr lang="en-US" dirty="0" smtClean="0"/>
          </a:p>
          <a:p>
            <a:endParaRPr lang="en-US" dirty="0" smtClean="0"/>
          </a:p>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14</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t>15</a:t>
            </a:fld>
            <a:endParaRPr lang="en-US"/>
          </a:p>
        </p:txBody>
      </p:sp>
    </p:spTree>
    <p:extLst>
      <p:ext uri="{BB962C8B-B14F-4D97-AF65-F5344CB8AC3E}">
        <p14:creationId xmlns:p14="http://schemas.microsoft.com/office/powerpoint/2010/main" val="355339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With children spending more than 80% of their waking hours outside of formal classroom learning, afterschool and summer learning programs are an essential strategy in improving outcomes for Georgia’s youth, decreasing the achievement gap, and supporting Georgia’s economy. In fact, afterschool programs,</a:t>
            </a:r>
            <a:r>
              <a:rPr lang="en-US" baseline="0" dirty="0" smtClean="0"/>
              <a:t> such as Georgia’s 21</a:t>
            </a:r>
            <a:r>
              <a:rPr lang="en-US" baseline="30000" dirty="0" smtClean="0"/>
              <a:t>st</a:t>
            </a:r>
            <a:r>
              <a:rPr lang="en-US" baseline="0" dirty="0" smtClean="0"/>
              <a:t> Century Community Learning Centers, often provide more than 45 additional school days for a child to learn and grow.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Citations: </a:t>
            </a:r>
            <a:r>
              <a:rPr lang="en-US" sz="1200" kern="1200" dirty="0" smtClean="0">
                <a:solidFill>
                  <a:schemeClr val="tx1"/>
                </a:solidFill>
                <a:effectLst/>
                <a:latin typeface="+mn-lt"/>
                <a:ea typeface="+mn-ea"/>
                <a:cs typeface="+mn-cs"/>
              </a:rPr>
              <a:t>Afterschool Alliance (2018). “This is Afterschool in Georgia.” Retrieved April 26, 2018, from </a:t>
            </a:r>
            <a:r>
              <a:rPr lang="en-US" sz="1200" u="sng" kern="1200" dirty="0" smtClean="0">
                <a:solidFill>
                  <a:schemeClr val="tx1"/>
                </a:solidFill>
                <a:effectLst/>
                <a:latin typeface="+mn-lt"/>
                <a:ea typeface="+mn-ea"/>
                <a:cs typeface="+mn-cs"/>
                <a:hlinkClick r:id="rId3"/>
              </a:rPr>
              <a:t>http://www.afterschoolalliance.org/documents/GA-afterschool-facts.pdf</a:t>
            </a:r>
            <a:endParaRPr lang="en-US"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Analysis of data provided by the Georgia Department o</a:t>
            </a:r>
            <a:r>
              <a:rPr lang="en-US" sz="1200" u="none" kern="1200" baseline="0" dirty="0" smtClean="0">
                <a:solidFill>
                  <a:schemeClr val="tx1"/>
                </a:solidFill>
                <a:effectLst/>
                <a:latin typeface="+mn-lt"/>
                <a:ea typeface="+mn-ea"/>
                <a:cs typeface="+mn-cs"/>
              </a:rPr>
              <a:t>f Education (2016).</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Afterschool Alliance (2015). “America After 3PM: Georgia.” Retrieved January  18, 2018, from http://www.afterschoolalliance.org/AA3PM/</a:t>
            </a: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5</a:t>
            </a:fld>
            <a:endParaRPr lang="en-US"/>
          </a:p>
        </p:txBody>
      </p:sp>
    </p:spTree>
    <p:extLst>
      <p:ext uri="{BB962C8B-B14F-4D97-AF65-F5344CB8AC3E}">
        <p14:creationId xmlns:p14="http://schemas.microsoft.com/office/powerpoint/2010/main" val="285343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7</a:t>
            </a:fld>
            <a:endParaRPr lang="en-US"/>
          </a:p>
        </p:txBody>
      </p:sp>
    </p:spTree>
    <p:extLst>
      <p:ext uri="{BB962C8B-B14F-4D97-AF65-F5344CB8AC3E}">
        <p14:creationId xmlns:p14="http://schemas.microsoft.com/office/powerpoint/2010/main" val="335595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Operating in all 50 states, the program was reauthorized under Title IV, Part B of the Every Student Succeeds Act (ESSA) in 2015. </a:t>
            </a:r>
          </a:p>
        </p:txBody>
      </p:sp>
      <p:sp>
        <p:nvSpPr>
          <p:cNvPr id="4" name="Slide Number Placeholder 3"/>
          <p:cNvSpPr>
            <a:spLocks noGrp="1"/>
          </p:cNvSpPr>
          <p:nvPr>
            <p:ph type="sldNum" sz="quarter" idx="10"/>
          </p:nvPr>
        </p:nvSpPr>
        <p:spPr/>
        <p:txBody>
          <a:bodyPr/>
          <a:lstStyle/>
          <a:p>
            <a:fld id="{D65A322B-4161-4445-BB82-57124EA78F41}" type="slidenum">
              <a:rPr lang="en-US" smtClean="0"/>
              <a:t>8</a:t>
            </a:fld>
            <a:endParaRPr lang="en-US"/>
          </a:p>
        </p:txBody>
      </p:sp>
    </p:spTree>
    <p:extLst>
      <p:ext uri="{BB962C8B-B14F-4D97-AF65-F5344CB8AC3E}">
        <p14:creationId xmlns:p14="http://schemas.microsoft.com/office/powerpoint/2010/main" val="173310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Notes: Operating in all 50 states, the program was reauthorized under Title IV, Part B of the Every Student Succeeds Act (ESSA) in 2015. </a:t>
            </a:r>
          </a:p>
          <a:p>
            <a:r>
              <a:rPr lang="en-US" dirty="0" smtClean="0"/>
              <a:t>In Georgia, the 21</a:t>
            </a:r>
            <a:r>
              <a:rPr lang="en-US" baseline="30000" dirty="0" smtClean="0"/>
              <a:t>st</a:t>
            </a:r>
            <a:r>
              <a:rPr lang="en-US" dirty="0" smtClean="0"/>
              <a:t> Century Community Learning Centers is housed at the Georgia Department of Education.</a:t>
            </a:r>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9</a:t>
            </a:fld>
            <a:endParaRPr lang="en-US"/>
          </a:p>
        </p:txBody>
      </p:sp>
    </p:spTree>
    <p:extLst>
      <p:ext uri="{BB962C8B-B14F-4D97-AF65-F5344CB8AC3E}">
        <p14:creationId xmlns:p14="http://schemas.microsoft.com/office/powerpoint/2010/main" val="378045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87"/>
            <a:ext cx="457200" cy="441325"/>
          </a:xfrm>
        </p:spPr>
        <p:txBody>
          <a:bodyPr/>
          <a:lstStyle/>
          <a:p>
            <a:fld id="{2C6B1FF6-39B9-40F5-8B67-33C6354A3D4F}" type="slidenum">
              <a:rPr lang="en-US" smtClean="0">
                <a:solidFill>
                  <a:srgbClr val="89AE3D">
                    <a:shade val="75000"/>
                  </a:srgbClr>
                </a:solidFill>
              </a:rPr>
              <a:pPr/>
              <a:t>‹#›</a:t>
            </a:fld>
            <a:endParaRPr lang="en-US" dirty="0">
              <a:solidFill>
                <a:srgbClr val="89AE3D">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157561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8/24/2018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95" r:id="rId2"/>
    <p:sldLayoutId id="2147483696" r:id="rId3"/>
    <p:sldLayoutId id="2147483697" r:id="rId4"/>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43" y="3095639"/>
            <a:ext cx="8839197" cy="750650"/>
          </a:xfrm>
          <a:prstGeom prst="rect">
            <a:avLst/>
          </a:prstGeom>
          <a:solidFill>
            <a:srgbClr val="DA4E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34103" t="4014" r="1440"/>
          <a:stretch/>
        </p:blipFill>
        <p:spPr>
          <a:xfrm>
            <a:off x="3134348" y="174174"/>
            <a:ext cx="5849992" cy="2903797"/>
          </a:xfrm>
          <a:prstGeom prst="rect">
            <a:avLst/>
          </a:prstGeom>
        </p:spPr>
      </p:pic>
      <p:sp>
        <p:nvSpPr>
          <p:cNvPr id="7" name="TextBox 6"/>
          <p:cNvSpPr txBox="1"/>
          <p:nvPr/>
        </p:nvSpPr>
        <p:spPr>
          <a:xfrm>
            <a:off x="881396" y="3095639"/>
            <a:ext cx="7410234" cy="2339102"/>
          </a:xfrm>
          <a:prstGeom prst="rect">
            <a:avLst/>
          </a:prstGeom>
          <a:noFill/>
        </p:spPr>
        <p:txBody>
          <a:bodyPr wrap="none" rtlCol="0">
            <a:spAutoFit/>
          </a:bodyPr>
          <a:lstStyle/>
          <a:p>
            <a:pPr algn="ctr" defTabSz="914400">
              <a:spcAft>
                <a:spcPts val="1800"/>
              </a:spcAft>
            </a:pPr>
            <a:r>
              <a:rPr lang="en-US" sz="4200" b="1" dirty="0" smtClean="0">
                <a:solidFill>
                  <a:schemeClr val="bg1"/>
                </a:solidFill>
                <a:latin typeface="Arial" panose="020B0604020202020204" pitchFamily="34" charset="0"/>
                <a:cs typeface="Arial" panose="020B0604020202020204" pitchFamily="34" charset="0"/>
              </a:rPr>
              <a:t>WELCOME!</a:t>
            </a:r>
          </a:p>
          <a:p>
            <a:pPr algn="ctr" defTabSz="914400">
              <a:spcAft>
                <a:spcPts val="1800"/>
              </a:spcAft>
            </a:pPr>
            <a:r>
              <a:rPr lang="en-US" sz="4200" b="1" dirty="0" smtClean="0">
                <a:solidFill>
                  <a:srgbClr val="894D23"/>
                </a:solidFill>
                <a:latin typeface="Arial" panose="020B0604020202020204" pitchFamily="34" charset="0"/>
                <a:cs typeface="Arial" panose="020B0604020202020204" pitchFamily="34" charset="0"/>
              </a:rPr>
              <a:t>Investing in Georgia’s Youth</a:t>
            </a:r>
          </a:p>
          <a:p>
            <a:pPr algn="ctr" defTabSz="914400">
              <a:spcAft>
                <a:spcPts val="1800"/>
              </a:spcAft>
            </a:pPr>
            <a:r>
              <a:rPr lang="en-US" sz="3200" b="1" i="1" dirty="0" smtClean="0">
                <a:solidFill>
                  <a:srgbClr val="894D23"/>
                </a:solidFill>
                <a:latin typeface="Arial" panose="020B0604020202020204" pitchFamily="34" charset="0"/>
                <a:cs typeface="Arial" panose="020B0604020202020204" pitchFamily="34" charset="0"/>
              </a:rPr>
              <a:t>Why Afterschool Makes “Cents”</a:t>
            </a:r>
          </a:p>
        </p:txBody>
      </p:sp>
      <p:sp>
        <p:nvSpPr>
          <p:cNvPr id="8" name="TextBox 7"/>
          <p:cNvSpPr txBox="1"/>
          <p:nvPr/>
        </p:nvSpPr>
        <p:spPr>
          <a:xfrm>
            <a:off x="709165" y="1461995"/>
            <a:ext cx="2197289" cy="369332"/>
          </a:xfrm>
          <a:prstGeom prst="rect">
            <a:avLst/>
          </a:prstGeom>
          <a:noFill/>
        </p:spPr>
        <p:txBody>
          <a:bodyPr wrap="square" rtlCol="0">
            <a:spAutoFit/>
          </a:bodyPr>
          <a:lstStyle/>
          <a:p>
            <a:r>
              <a:rPr lang="en-US" dirty="0" smtClean="0">
                <a:solidFill>
                  <a:schemeClr val="bg1">
                    <a:lumMod val="65000"/>
                  </a:schemeClr>
                </a:solidFill>
              </a:rPr>
              <a:t>Your Logo Here</a:t>
            </a:r>
            <a:endParaRPr lang="en-US" dirty="0">
              <a:solidFill>
                <a:schemeClr val="bg1">
                  <a:lumMod val="65000"/>
                </a:schemeClr>
              </a:solidFill>
            </a:endParaRPr>
          </a:p>
        </p:txBody>
      </p:sp>
    </p:spTree>
    <p:extLst>
      <p:ext uri="{BB962C8B-B14F-4D97-AF65-F5344CB8AC3E}">
        <p14:creationId xmlns:p14="http://schemas.microsoft.com/office/powerpoint/2010/main" val="186008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779" y="2044209"/>
            <a:ext cx="3788225" cy="2200602"/>
          </a:xfrm>
          <a:prstGeom prst="rect">
            <a:avLst/>
          </a:prstGeom>
          <a:noFill/>
        </p:spPr>
        <p:txBody>
          <a:bodyPr wrap="square" rtlCol="0">
            <a:spAutoFit/>
          </a:bodyPr>
          <a:lstStyle/>
          <a:p>
            <a:pPr algn="ctr">
              <a:spcAft>
                <a:spcPts val="600"/>
              </a:spcAft>
            </a:pPr>
            <a:r>
              <a:rPr lang="en-US" sz="2400" dirty="0" smtClean="0">
                <a:latin typeface="Arial" panose="020B0604020202020204" pitchFamily="34" charset="0"/>
                <a:cs typeface="Arial" panose="020B0604020202020204" pitchFamily="34" charset="0"/>
              </a:rPr>
              <a:t>In 2016, Georgia awarded </a:t>
            </a:r>
            <a:r>
              <a:rPr lang="en-US" sz="4400" b="1" dirty="0" smtClean="0">
                <a:solidFill>
                  <a:srgbClr val="DA4E26"/>
                </a:solidFill>
                <a:latin typeface="Arial" panose="020B0604020202020204" pitchFamily="34" charset="0"/>
                <a:cs typeface="Arial" panose="020B0604020202020204" pitchFamily="34" charset="0"/>
              </a:rPr>
              <a:t>$39,441,669</a:t>
            </a:r>
            <a:r>
              <a:rPr lang="en-US" sz="4400" dirty="0" smtClean="0">
                <a:latin typeface="Arial" panose="020B0604020202020204" pitchFamily="34" charset="0"/>
                <a:cs typeface="Arial" panose="020B0604020202020204" pitchFamily="34" charset="0"/>
              </a:rPr>
              <a:t> </a:t>
            </a:r>
          </a:p>
          <a:p>
            <a:pPr algn="ctr"/>
            <a:r>
              <a:rPr lang="en-US" sz="2000" dirty="0" smtClean="0">
                <a:latin typeface="Arial" panose="020B0604020202020204" pitchFamily="34" charset="0"/>
                <a:cs typeface="Arial" panose="020B0604020202020204" pitchFamily="34" charset="0"/>
              </a:rPr>
              <a:t>to 126 </a:t>
            </a:r>
            <a:r>
              <a:rPr lang="en-US" sz="2000" dirty="0" err="1" smtClean="0">
                <a:latin typeface="Arial" panose="020B0604020202020204" pitchFamily="34" charset="0"/>
                <a:cs typeface="Arial" panose="020B0604020202020204" pitchFamily="34" charset="0"/>
              </a:rPr>
              <a:t>subgrants</a:t>
            </a:r>
            <a:r>
              <a:rPr lang="en-US" sz="2000" dirty="0" smtClean="0">
                <a:latin typeface="Arial" panose="020B0604020202020204" pitchFamily="34" charset="0"/>
                <a:cs typeface="Arial" panose="020B0604020202020204" pitchFamily="34" charset="0"/>
              </a:rPr>
              <a:t> which operate </a:t>
            </a:r>
          </a:p>
          <a:p>
            <a:pPr algn="ctr"/>
            <a:r>
              <a:rPr lang="en-US" sz="3900" b="1" dirty="0" smtClean="0">
                <a:solidFill>
                  <a:srgbClr val="DA4E26"/>
                </a:solidFill>
                <a:latin typeface="Arial" panose="020B0604020202020204" pitchFamily="34" charset="0"/>
                <a:cs typeface="Arial" panose="020B0604020202020204" pitchFamily="34" charset="0"/>
              </a:rPr>
              <a:t>243 programs.</a:t>
            </a:r>
            <a:endParaRPr lang="en-US" sz="3900" b="1" dirty="0">
              <a:solidFill>
                <a:srgbClr val="DA4E26"/>
              </a:solidFill>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275766" y="375902"/>
            <a:ext cx="8534400" cy="758825"/>
          </a:xfrm>
        </p:spPr>
        <p:txBody>
          <a:bodyPr>
            <a:normAutofit/>
          </a:bodyPr>
          <a:lstStyle/>
          <a:p>
            <a:r>
              <a:rPr lang="en-US" sz="3600" b="1" dirty="0" smtClean="0">
                <a:solidFill>
                  <a:srgbClr val="789935"/>
                </a:solidFill>
                <a:latin typeface="Arial" panose="020B0604020202020204" pitchFamily="34" charset="0"/>
                <a:cs typeface="Arial" panose="020B0604020202020204" pitchFamily="34" charset="0"/>
              </a:rPr>
              <a:t>21</a:t>
            </a:r>
            <a:r>
              <a:rPr lang="en-US" sz="3600" b="1" baseline="30000" dirty="0" smtClean="0">
                <a:solidFill>
                  <a:srgbClr val="789935"/>
                </a:solidFill>
                <a:latin typeface="Arial" panose="020B0604020202020204" pitchFamily="34" charset="0"/>
                <a:cs typeface="Arial" panose="020B0604020202020204" pitchFamily="34" charset="0"/>
              </a:rPr>
              <a:t>st</a:t>
            </a:r>
            <a:r>
              <a:rPr lang="en-US" sz="3600" b="1" dirty="0" smtClean="0">
                <a:solidFill>
                  <a:srgbClr val="789935"/>
                </a:solidFill>
                <a:latin typeface="Arial" panose="020B0604020202020204" pitchFamily="34" charset="0"/>
                <a:cs typeface="Arial" panose="020B0604020202020204" pitchFamily="34" charset="0"/>
              </a:rPr>
              <a:t> CCLC in Georgia</a:t>
            </a:r>
            <a:endParaRPr lang="en-US" sz="3600" b="1" dirty="0">
              <a:latin typeface="Arial" panose="020B0604020202020204" pitchFamily="34" charset="0"/>
              <a:cs typeface="Arial" panose="020B0604020202020204" pitchFamily="34" charset="0"/>
            </a:endParaRPr>
          </a:p>
        </p:txBody>
      </p:sp>
      <p:sp>
        <p:nvSpPr>
          <p:cNvPr id="8" name="TextBox 7"/>
          <p:cNvSpPr txBox="1"/>
          <p:nvPr/>
        </p:nvSpPr>
        <p:spPr>
          <a:xfrm>
            <a:off x="4794083" y="2035214"/>
            <a:ext cx="4003063" cy="2192908"/>
          </a:xfrm>
          <a:prstGeom prst="rect">
            <a:avLst/>
          </a:prstGeom>
          <a:noFill/>
        </p:spPr>
        <p:txBody>
          <a:bodyPr wrap="square" rtlCol="0">
            <a:spAutoFit/>
          </a:bodyPr>
          <a:lstStyle/>
          <a:p>
            <a:pPr algn="ctr">
              <a:spcAft>
                <a:spcPts val="300"/>
              </a:spcAft>
            </a:pPr>
            <a:r>
              <a:rPr lang="en-US" sz="2400" dirty="0" smtClean="0">
                <a:latin typeface="Arial" panose="020B0604020202020204" pitchFamily="34" charset="0"/>
                <a:cs typeface="Arial" panose="020B0604020202020204" pitchFamily="34" charset="0"/>
              </a:rPr>
              <a:t>These 243 programs served </a:t>
            </a:r>
            <a:r>
              <a:rPr lang="en-US" sz="4200" b="1" dirty="0" smtClean="0">
                <a:solidFill>
                  <a:srgbClr val="DA4E26"/>
                </a:solidFill>
                <a:latin typeface="Arial" panose="020B0604020202020204" pitchFamily="34" charset="0"/>
                <a:cs typeface="Arial" panose="020B0604020202020204" pitchFamily="34" charset="0"/>
              </a:rPr>
              <a:t>27,139 youth</a:t>
            </a:r>
            <a:endParaRPr lang="en-US" sz="42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of which approximately </a:t>
            </a:r>
          </a:p>
          <a:p>
            <a:pPr algn="ctr"/>
            <a:r>
              <a:rPr lang="en-US" sz="2400" b="1" dirty="0" smtClean="0">
                <a:solidFill>
                  <a:srgbClr val="DA4E26"/>
                </a:solidFill>
                <a:latin typeface="Arial" panose="020B0604020202020204" pitchFamily="34" charset="0"/>
                <a:cs typeface="Arial" panose="020B0604020202020204" pitchFamily="34" charset="0"/>
              </a:rPr>
              <a:t>89.8% were eligible for free or reduced lunch.</a:t>
            </a:r>
            <a:endParaRPr lang="en-US" sz="2400" b="1" dirty="0">
              <a:solidFill>
                <a:srgbClr val="DA4E26"/>
              </a:solidFill>
              <a:latin typeface="Arial" panose="020B0604020202020204" pitchFamily="34" charset="0"/>
              <a:cs typeface="Arial" panose="020B0604020202020204" pitchFamily="34" charset="0"/>
            </a:endParaRPr>
          </a:p>
        </p:txBody>
      </p:sp>
      <p:sp>
        <p:nvSpPr>
          <p:cNvPr id="9" name="Isosceles Triangle 8"/>
          <p:cNvSpPr/>
          <p:nvPr/>
        </p:nvSpPr>
        <p:spPr>
          <a:xfrm rot="5400000">
            <a:off x="4007638" y="2911624"/>
            <a:ext cx="870754" cy="426665"/>
          </a:xfrm>
          <a:prstGeom prst="triangle">
            <a:avLst/>
          </a:prstGeom>
          <a:solidFill>
            <a:srgbClr val="789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0061" y="1807874"/>
            <a:ext cx="3728999" cy="2677656"/>
          </a:xfrm>
          <a:prstGeom prst="rect">
            <a:avLst/>
          </a:prstGeom>
          <a:noFill/>
          <a:ln w="19050">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63729" y="1800876"/>
            <a:ext cx="4046267" cy="2677656"/>
          </a:xfrm>
          <a:prstGeom prst="rect">
            <a:avLst/>
          </a:prstGeom>
          <a:noFill/>
          <a:ln w="19050">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9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Overview of 21</a:t>
            </a:r>
            <a:r>
              <a:rPr lang="en-US" baseline="30000" dirty="0" smtClean="0">
                <a:solidFill>
                  <a:schemeClr val="accent1"/>
                </a:solidFill>
              </a:rPr>
              <a:t>st</a:t>
            </a:r>
            <a:r>
              <a:rPr lang="en-US" dirty="0" smtClean="0">
                <a:solidFill>
                  <a:schemeClr val="accent1"/>
                </a:solidFill>
              </a:rPr>
              <a:t> CCLC</a:t>
            </a:r>
            <a:endParaRPr lang="en-US" dirty="0"/>
          </a:p>
        </p:txBody>
      </p:sp>
      <p:sp>
        <p:nvSpPr>
          <p:cNvPr id="4" name="Content Placeholder 2"/>
          <p:cNvSpPr>
            <a:spLocks noGrp="1"/>
          </p:cNvSpPr>
          <p:nvPr>
            <p:ph sz="quarter" idx="1"/>
          </p:nvPr>
        </p:nvSpPr>
        <p:spPr>
          <a:xfrm>
            <a:off x="696685" y="1599618"/>
            <a:ext cx="7663543"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500" dirty="0" smtClean="0"/>
              <a:t>Grantees must target communities with high concentrations of low-income families and students.</a:t>
            </a:r>
          </a:p>
          <a:p>
            <a:r>
              <a:rPr lang="en-US" sz="2500" dirty="0" smtClean="0"/>
              <a:t>Programs must have a strong academic component, while still providing a broad array of additional enrichment activities.</a:t>
            </a:r>
          </a:p>
          <a:p>
            <a:r>
              <a:rPr lang="en-US" sz="2500" dirty="0" smtClean="0"/>
              <a:t>Programs must engage with families 		        and communities.</a:t>
            </a:r>
          </a:p>
          <a:p>
            <a:r>
              <a:rPr lang="en-US" sz="2500" b="1" dirty="0">
                <a:solidFill>
                  <a:srgbClr val="DA4E26"/>
                </a:solidFill>
              </a:rPr>
              <a:t>73% of eligible programs that applied for 21st CCLC in the 2015-16 school year were not funded.</a:t>
            </a:r>
          </a:p>
          <a:p>
            <a:pPr marL="274320" lvl="1" indent="0">
              <a:buNone/>
            </a:pPr>
            <a:endParaRPr lang="en-US" dirty="0"/>
          </a:p>
          <a:p>
            <a:endParaRPr lang="en-US" dirty="0"/>
          </a:p>
        </p:txBody>
      </p:sp>
    </p:spTree>
    <p:extLst>
      <p:ext uri="{BB962C8B-B14F-4D97-AF65-F5344CB8AC3E}">
        <p14:creationId xmlns:p14="http://schemas.microsoft.com/office/powerpoint/2010/main" val="311320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80110" y="1469406"/>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0" name="Title 4"/>
          <p:cNvSpPr txBox="1">
            <a:spLocks/>
          </p:cNvSpPr>
          <p:nvPr/>
        </p:nvSpPr>
        <p:spPr>
          <a:xfrm>
            <a:off x="275766" y="184830"/>
            <a:ext cx="8534400" cy="758825"/>
          </a:xfrm>
          <a:prstGeom prst="rect">
            <a:avLst/>
          </a:prstGeom>
        </p:spPr>
        <p:txBody>
          <a:bodyPr vert="horz" lIns="91440" tIns="45720" rIns="91440" bIns="45720" anchor="b">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b="1" dirty="0" smtClean="0">
                <a:solidFill>
                  <a:srgbClr val="DA4E26"/>
                </a:solidFill>
                <a:latin typeface="Arial" panose="020B0604020202020204" pitchFamily="34" charset="0"/>
                <a:cs typeface="Arial" panose="020B0604020202020204" pitchFamily="34" charset="0"/>
              </a:rPr>
              <a:t>21</a:t>
            </a:r>
            <a:r>
              <a:rPr lang="en-US" b="1" baseline="30000" dirty="0" smtClean="0">
                <a:solidFill>
                  <a:srgbClr val="DA4E26"/>
                </a:solidFill>
                <a:latin typeface="Arial" panose="020B0604020202020204" pitchFamily="34" charset="0"/>
                <a:cs typeface="Arial" panose="020B0604020202020204" pitchFamily="34" charset="0"/>
              </a:rPr>
              <a:t>st</a:t>
            </a:r>
            <a:r>
              <a:rPr lang="en-US" b="1" dirty="0" smtClean="0">
                <a:solidFill>
                  <a:srgbClr val="DA4E26"/>
                </a:solidFill>
                <a:latin typeface="Arial" panose="020B0604020202020204" pitchFamily="34" charset="0"/>
                <a:cs typeface="Arial" panose="020B0604020202020204" pitchFamily="34" charset="0"/>
              </a:rPr>
              <a:t> CCLC Improves Outcomes</a:t>
            </a:r>
            <a:endParaRPr lang="en-US" b="1" dirty="0">
              <a:solidFill>
                <a:srgbClr val="DA4E26"/>
              </a:solidFill>
              <a:latin typeface="Arial" panose="020B0604020202020204" pitchFamily="34" charset="0"/>
              <a:cs typeface="Arial" panose="020B0604020202020204" pitchFamily="34" charset="0"/>
            </a:endParaRPr>
          </a:p>
        </p:txBody>
      </p:sp>
      <p:sp>
        <p:nvSpPr>
          <p:cNvPr id="11" name="TextBox 10"/>
          <p:cNvSpPr txBox="1"/>
          <p:nvPr/>
        </p:nvSpPr>
        <p:spPr>
          <a:xfrm>
            <a:off x="761999" y="1712625"/>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80%</a:t>
            </a:r>
            <a:endParaRPr lang="en-US" sz="3600" b="1" dirty="0">
              <a:solidFill>
                <a:srgbClr val="00878B"/>
              </a:solidFill>
              <a:latin typeface="Arial" panose="020B0604020202020204" pitchFamily="34" charset="0"/>
              <a:cs typeface="Arial" panose="020B0604020202020204" pitchFamily="34" charset="0"/>
            </a:endParaRPr>
          </a:p>
        </p:txBody>
      </p:sp>
      <p:sp>
        <p:nvSpPr>
          <p:cNvPr id="12" name="TextBox 11"/>
          <p:cNvSpPr txBox="1"/>
          <p:nvPr/>
        </p:nvSpPr>
        <p:spPr>
          <a:xfrm>
            <a:off x="2031778" y="1462412"/>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of children who </a:t>
            </a:r>
            <a:r>
              <a:rPr lang="en-US" dirty="0" smtClean="0">
                <a:latin typeface="Arial" panose="020B0604020202020204" pitchFamily="34" charset="0"/>
                <a:cs typeface="Arial" panose="020B0604020202020204" pitchFamily="34" charset="0"/>
              </a:rPr>
              <a:t>participated </a:t>
            </a:r>
            <a:r>
              <a:rPr lang="en-US" dirty="0">
                <a:latin typeface="Arial" panose="020B0604020202020204" pitchFamily="34" charset="0"/>
                <a:cs typeface="Arial" panose="020B0604020202020204" pitchFamily="34" charset="0"/>
              </a:rPr>
              <a:t>in 21st CCLC increased homework completion.</a:t>
            </a:r>
          </a:p>
        </p:txBody>
      </p:sp>
      <p:sp>
        <p:nvSpPr>
          <p:cNvPr id="13" name="Oval 12"/>
          <p:cNvSpPr/>
          <p:nvPr/>
        </p:nvSpPr>
        <p:spPr>
          <a:xfrm>
            <a:off x="4817656" y="1508072"/>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4" name="TextBox 13"/>
          <p:cNvSpPr txBox="1"/>
          <p:nvPr/>
        </p:nvSpPr>
        <p:spPr>
          <a:xfrm>
            <a:off x="4899545" y="1751291"/>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70%</a:t>
            </a:r>
            <a:endParaRPr lang="en-US" sz="3600" b="1" dirty="0">
              <a:solidFill>
                <a:srgbClr val="00878B"/>
              </a:solidFill>
              <a:latin typeface="Arial" panose="020B0604020202020204" pitchFamily="34" charset="0"/>
              <a:cs typeface="Arial" panose="020B0604020202020204" pitchFamily="34" charset="0"/>
            </a:endParaRPr>
          </a:p>
        </p:txBody>
      </p:sp>
      <p:sp>
        <p:nvSpPr>
          <p:cNvPr id="15" name="TextBox 14"/>
          <p:cNvSpPr txBox="1"/>
          <p:nvPr/>
        </p:nvSpPr>
        <p:spPr>
          <a:xfrm>
            <a:off x="6169324" y="1501078"/>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of children who participated in 21st CCLC improved classroom </a:t>
            </a:r>
            <a:r>
              <a:rPr lang="en-US" dirty="0" smtClean="0">
                <a:latin typeface="Arial" panose="020B0604020202020204" pitchFamily="34" charset="0"/>
                <a:cs typeface="Arial" panose="020B0604020202020204" pitchFamily="34" charset="0"/>
              </a:rPr>
              <a:t>behavior.</a:t>
            </a:r>
            <a:endParaRPr lang="en-US" dirty="0">
              <a:latin typeface="Arial" panose="020B0604020202020204" pitchFamily="34" charset="0"/>
              <a:cs typeface="Arial" panose="020B0604020202020204" pitchFamily="34" charset="0"/>
            </a:endParaRPr>
          </a:p>
        </p:txBody>
      </p:sp>
      <p:sp>
        <p:nvSpPr>
          <p:cNvPr id="16" name="Oval 15"/>
          <p:cNvSpPr/>
          <p:nvPr/>
        </p:nvSpPr>
        <p:spPr>
          <a:xfrm>
            <a:off x="680110" y="3025248"/>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7" name="TextBox 16"/>
          <p:cNvSpPr txBox="1"/>
          <p:nvPr/>
        </p:nvSpPr>
        <p:spPr>
          <a:xfrm>
            <a:off x="761999" y="3268467"/>
            <a:ext cx="2300371" cy="646331"/>
          </a:xfrm>
          <a:prstGeom prst="rect">
            <a:avLst/>
          </a:prstGeom>
          <a:noFill/>
        </p:spPr>
        <p:txBody>
          <a:bodyPr wrap="square" rtlCol="0">
            <a:spAutoFit/>
          </a:bodyPr>
          <a:lstStyle/>
          <a:p>
            <a:r>
              <a:rPr lang="en-US" sz="3600" b="1" dirty="0">
                <a:solidFill>
                  <a:srgbClr val="00878B"/>
                </a:solidFill>
                <a:latin typeface="Arial" panose="020B0604020202020204" pitchFamily="34" charset="0"/>
                <a:cs typeface="Arial" panose="020B0604020202020204" pitchFamily="34" charset="0"/>
              </a:rPr>
              <a:t>7</a:t>
            </a:r>
            <a:r>
              <a:rPr lang="en-US" sz="3600" b="1" dirty="0" smtClean="0">
                <a:solidFill>
                  <a:srgbClr val="00878B"/>
                </a:solidFill>
                <a:latin typeface="Arial" panose="020B0604020202020204" pitchFamily="34" charset="0"/>
                <a:cs typeface="Arial" panose="020B0604020202020204" pitchFamily="34" charset="0"/>
              </a:rPr>
              <a:t>3%</a:t>
            </a:r>
            <a:endParaRPr lang="en-US" sz="3600" b="1" dirty="0">
              <a:solidFill>
                <a:srgbClr val="00878B"/>
              </a:solidFill>
              <a:latin typeface="Arial" panose="020B0604020202020204" pitchFamily="34" charset="0"/>
              <a:cs typeface="Arial" panose="020B0604020202020204" pitchFamily="34" charset="0"/>
            </a:endParaRPr>
          </a:p>
        </p:txBody>
      </p:sp>
      <p:sp>
        <p:nvSpPr>
          <p:cNvPr id="18" name="TextBox 17"/>
          <p:cNvSpPr txBox="1"/>
          <p:nvPr/>
        </p:nvSpPr>
        <p:spPr>
          <a:xfrm>
            <a:off x="2031778" y="3154734"/>
            <a:ext cx="251118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improved/maintained an A, B or C in their English grades.</a:t>
            </a:r>
          </a:p>
        </p:txBody>
      </p:sp>
      <p:sp>
        <p:nvSpPr>
          <p:cNvPr id="19" name="Oval 18"/>
          <p:cNvSpPr/>
          <p:nvPr/>
        </p:nvSpPr>
        <p:spPr>
          <a:xfrm>
            <a:off x="4817656" y="3135276"/>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0" name="TextBox 19"/>
          <p:cNvSpPr txBox="1"/>
          <p:nvPr/>
        </p:nvSpPr>
        <p:spPr>
          <a:xfrm>
            <a:off x="4899545" y="3378495"/>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74%</a:t>
            </a:r>
            <a:endParaRPr lang="en-US" sz="3600" b="1" dirty="0">
              <a:solidFill>
                <a:srgbClr val="00878B"/>
              </a:solidFill>
              <a:latin typeface="Arial" panose="020B0604020202020204" pitchFamily="34" charset="0"/>
              <a:cs typeface="Arial" panose="020B0604020202020204" pitchFamily="34" charset="0"/>
            </a:endParaRPr>
          </a:p>
        </p:txBody>
      </p:sp>
      <p:sp>
        <p:nvSpPr>
          <p:cNvPr id="21" name="TextBox 20"/>
          <p:cNvSpPr txBox="1"/>
          <p:nvPr/>
        </p:nvSpPr>
        <p:spPr>
          <a:xfrm>
            <a:off x="6169324" y="3182874"/>
            <a:ext cx="251118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improved/maintained an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B, or C in their Math grades..</a:t>
            </a:r>
          </a:p>
        </p:txBody>
      </p:sp>
      <p:sp>
        <p:nvSpPr>
          <p:cNvPr id="22" name="Oval 21"/>
          <p:cNvSpPr/>
          <p:nvPr/>
        </p:nvSpPr>
        <p:spPr>
          <a:xfrm>
            <a:off x="680110" y="4652452"/>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3" name="TextBox 22"/>
          <p:cNvSpPr txBox="1"/>
          <p:nvPr/>
        </p:nvSpPr>
        <p:spPr>
          <a:xfrm>
            <a:off x="761999" y="4895671"/>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64%</a:t>
            </a:r>
            <a:endParaRPr lang="en-US" sz="3600" b="1" dirty="0">
              <a:solidFill>
                <a:srgbClr val="00878B"/>
              </a:solidFill>
              <a:latin typeface="Arial" panose="020B0604020202020204" pitchFamily="34" charset="0"/>
              <a:cs typeface="Arial" panose="020B0604020202020204" pitchFamily="34" charset="0"/>
            </a:endParaRPr>
          </a:p>
        </p:txBody>
      </p:sp>
      <p:sp>
        <p:nvSpPr>
          <p:cNvPr id="24" name="TextBox 23"/>
          <p:cNvSpPr txBox="1"/>
          <p:nvPr/>
        </p:nvSpPr>
        <p:spPr>
          <a:xfrm>
            <a:off x="2031778" y="4659106"/>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scored developing or higher on English Language Arts Milestones.</a:t>
            </a:r>
          </a:p>
        </p:txBody>
      </p:sp>
      <p:sp>
        <p:nvSpPr>
          <p:cNvPr id="25" name="Oval 24"/>
          <p:cNvSpPr/>
          <p:nvPr/>
        </p:nvSpPr>
        <p:spPr>
          <a:xfrm>
            <a:off x="4817656" y="4735184"/>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6" name="TextBox 25"/>
          <p:cNvSpPr txBox="1"/>
          <p:nvPr/>
        </p:nvSpPr>
        <p:spPr>
          <a:xfrm>
            <a:off x="4899545" y="4978403"/>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54%</a:t>
            </a:r>
            <a:endParaRPr lang="en-US" sz="3600" b="1" dirty="0">
              <a:solidFill>
                <a:srgbClr val="00878B"/>
              </a:solidFill>
              <a:latin typeface="Arial" panose="020B0604020202020204" pitchFamily="34" charset="0"/>
              <a:cs typeface="Arial" panose="020B0604020202020204" pitchFamily="34" charset="0"/>
            </a:endParaRPr>
          </a:p>
        </p:txBody>
      </p:sp>
      <p:sp>
        <p:nvSpPr>
          <p:cNvPr id="27" name="TextBox 26"/>
          <p:cNvSpPr txBox="1"/>
          <p:nvPr/>
        </p:nvSpPr>
        <p:spPr>
          <a:xfrm>
            <a:off x="6169324" y="4851022"/>
            <a:ext cx="264084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scored developing or </a:t>
            </a:r>
            <a:r>
              <a:rPr lang="en-US" dirty="0" smtClean="0">
                <a:latin typeface="Arial" panose="020B0604020202020204" pitchFamily="34" charset="0"/>
                <a:cs typeface="Arial" panose="020B0604020202020204" pitchFamily="34" charset="0"/>
              </a:rPr>
              <a:t>higher </a:t>
            </a:r>
            <a:r>
              <a:rPr lang="en-US" dirty="0">
                <a:latin typeface="Arial" panose="020B0604020202020204" pitchFamily="34" charset="0"/>
                <a:cs typeface="Arial" panose="020B0604020202020204" pitchFamily="34" charset="0"/>
              </a:rPr>
              <a:t>on Mathematics </a:t>
            </a:r>
            <a:r>
              <a:rPr lang="en-US" dirty="0" smtClean="0">
                <a:latin typeface="Arial" panose="020B0604020202020204" pitchFamily="34" charset="0"/>
                <a:cs typeface="Arial" panose="020B0604020202020204" pitchFamily="34" charset="0"/>
              </a:rPr>
              <a:t>Milestones.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5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P spid="14" grpId="0"/>
      <p:bldP spid="16" grpId="0" animBg="1"/>
      <p:bldP spid="17" grpId="0"/>
      <p:bldP spid="18" grpId="0"/>
      <p:bldP spid="19" grpId="0" animBg="1"/>
      <p:bldP spid="20" grpId="0"/>
      <p:bldP spid="21" grpId="0"/>
      <p:bldP spid="22" grpId="0" animBg="1"/>
      <p:bldP spid="23" grpId="0"/>
      <p:bldP spid="24"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48336" y="576708"/>
            <a:ext cx="8534400" cy="758825"/>
          </a:xfrm>
        </p:spPr>
        <p:txBody>
          <a:bodyPr>
            <a:normAutofit/>
          </a:bodyPr>
          <a:lstStyle/>
          <a:p>
            <a:r>
              <a:rPr lang="en-US" sz="3600" b="1" dirty="0" smtClean="0">
                <a:solidFill>
                  <a:srgbClr val="DA4E26"/>
                </a:solidFill>
                <a:latin typeface="Arial" panose="020B0604020202020204" pitchFamily="34" charset="0"/>
                <a:cs typeface="Arial" panose="020B0604020202020204" pitchFamily="34" charset="0"/>
              </a:rPr>
              <a:t>Impact on Retention Rates</a:t>
            </a:r>
            <a:endParaRPr lang="en-US" sz="3600" b="1" dirty="0">
              <a:solidFill>
                <a:srgbClr val="DA4E2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7766" y="1251352"/>
            <a:ext cx="6388468" cy="4355296"/>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309" y="1971876"/>
            <a:ext cx="5081103" cy="2914248"/>
          </a:xfrm>
          <a:prstGeom prst="rect">
            <a:avLst/>
          </a:prstGeom>
        </p:spPr>
      </p:pic>
      <p:sp>
        <p:nvSpPr>
          <p:cNvPr id="3" name="TextBox 2"/>
          <p:cNvSpPr txBox="1"/>
          <p:nvPr/>
        </p:nvSpPr>
        <p:spPr>
          <a:xfrm>
            <a:off x="5923127" y="2265526"/>
            <a:ext cx="2797791" cy="1631216"/>
          </a:xfrm>
          <a:prstGeom prst="rect">
            <a:avLst/>
          </a:prstGeom>
          <a:noFill/>
        </p:spPr>
        <p:txBody>
          <a:bodyPr wrap="square" rtlCol="0">
            <a:spAutoFit/>
          </a:bodyPr>
          <a:lstStyle/>
          <a:p>
            <a:r>
              <a:rPr lang="en-US" sz="2000" b="1" dirty="0" smtClean="0">
                <a:solidFill>
                  <a:srgbClr val="00878B"/>
                </a:solidFill>
                <a:latin typeface="Arial" panose="020B0604020202020204" pitchFamily="34" charset="0"/>
                <a:cs typeface="Arial" panose="020B0604020202020204" pitchFamily="34" charset="0"/>
              </a:rPr>
              <a:t>As engagement in 21</a:t>
            </a:r>
            <a:r>
              <a:rPr lang="en-US" sz="2000" b="1" baseline="30000" dirty="0" smtClean="0">
                <a:solidFill>
                  <a:srgbClr val="00878B"/>
                </a:solidFill>
                <a:latin typeface="Arial" panose="020B0604020202020204" pitchFamily="34" charset="0"/>
                <a:cs typeface="Arial" panose="020B0604020202020204" pitchFamily="34" charset="0"/>
              </a:rPr>
              <a:t>st</a:t>
            </a:r>
            <a:r>
              <a:rPr lang="en-US" sz="2000" b="1" dirty="0" smtClean="0">
                <a:solidFill>
                  <a:srgbClr val="00878B"/>
                </a:solidFill>
                <a:latin typeface="Arial" panose="020B0604020202020204" pitchFamily="34" charset="0"/>
                <a:cs typeface="Arial" panose="020B0604020202020204" pitchFamily="34" charset="0"/>
              </a:rPr>
              <a:t> CCLC increases, there is a strong decrease in retention rates.</a:t>
            </a:r>
            <a:endParaRPr lang="en-US" sz="2000" b="1" dirty="0">
              <a:solidFill>
                <a:srgbClr val="0087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7392" y="707334"/>
            <a:ext cx="8534400" cy="758825"/>
          </a:xfrm>
        </p:spPr>
        <p:txBody>
          <a:bodyPr>
            <a:normAutofit/>
          </a:bodyPr>
          <a:lstStyle/>
          <a:p>
            <a:r>
              <a:rPr lang="en-US" sz="3600" b="1" dirty="0" smtClean="0">
                <a:solidFill>
                  <a:srgbClr val="DA4E26"/>
                </a:solidFill>
                <a:latin typeface="Arial" panose="020B0604020202020204" pitchFamily="34" charset="0"/>
                <a:cs typeface="Arial" panose="020B0604020202020204" pitchFamily="34" charset="0"/>
              </a:rPr>
              <a:t>Impact on School Day Attendance</a:t>
            </a:r>
            <a:endParaRPr lang="en-US" sz="3600" b="1" dirty="0">
              <a:solidFill>
                <a:srgbClr val="DA4E26"/>
              </a:solidFill>
              <a:latin typeface="Arial" panose="020B0604020202020204" pitchFamily="34" charset="0"/>
              <a:cs typeface="Arial" panose="020B0604020202020204" pitchFamily="34" charset="0"/>
            </a:endParaRPr>
          </a:p>
        </p:txBody>
      </p:sp>
      <p:sp>
        <p:nvSpPr>
          <p:cNvPr id="4" name="Up Arrow 3"/>
          <p:cNvSpPr/>
          <p:nvPr/>
        </p:nvSpPr>
        <p:spPr>
          <a:xfrm>
            <a:off x="4011562" y="4018164"/>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flipV="1">
            <a:off x="7398776" y="4032310"/>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flipV="1">
            <a:off x="5776455" y="4032310"/>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850" y="2096336"/>
            <a:ext cx="7046617" cy="2320034"/>
          </a:xfrm>
          <a:prstGeom prst="rect">
            <a:avLst/>
          </a:prstGeom>
        </p:spPr>
      </p:pic>
    </p:spTree>
    <p:extLst>
      <p:ext uri="{BB962C8B-B14F-4D97-AF65-F5344CB8AC3E}">
        <p14:creationId xmlns:p14="http://schemas.microsoft.com/office/powerpoint/2010/main" val="39260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6871" y="2686399"/>
            <a:ext cx="3581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Aft>
                <a:spcPts val="1200"/>
              </a:spcAft>
              <a:defRPr/>
            </a:pPr>
            <a:r>
              <a:rPr lang="en-US" b="1" dirty="0" smtClean="0">
                <a:latin typeface="Arial" panose="020B0604020202020204" pitchFamily="34" charset="0"/>
                <a:ea typeface="ＭＳ Ｐゴシック" charset="0"/>
                <a:cs typeface="Arial" panose="020B0604020202020204" pitchFamily="34" charset="0"/>
              </a:rPr>
              <a:t>[Your Name], [Title]</a:t>
            </a:r>
            <a:endParaRPr lang="en-US" b="1"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[Organization]</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[Email Address]</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[Phone Number]</a:t>
            </a:r>
            <a:endParaRPr lang="en-US"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[Website]</a:t>
            </a:r>
            <a:endParaRPr lang="en-US" dirty="0">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814982" y="1684978"/>
            <a:ext cx="4288221" cy="769441"/>
          </a:xfrm>
          <a:prstGeom prst="rect">
            <a:avLst/>
          </a:prstGeom>
          <a:noFill/>
        </p:spPr>
        <p:txBody>
          <a:bodyPr wrap="square" rtlCol="0">
            <a:spAutoFit/>
          </a:bodyPr>
          <a:lstStyle/>
          <a:p>
            <a:r>
              <a:rPr lang="en-US" sz="4400" b="1" dirty="0" smtClean="0">
                <a:solidFill>
                  <a:srgbClr val="00878B"/>
                </a:solidFill>
                <a:latin typeface="Arial" panose="020B0604020202020204" pitchFamily="34" charset="0"/>
                <a:cs typeface="Arial" panose="020B0604020202020204" pitchFamily="34" charset="0"/>
              </a:rPr>
              <a:t>Let’s Connect!</a:t>
            </a:r>
            <a:endParaRPr lang="en-US" sz="4400" b="1" dirty="0">
              <a:solidFill>
                <a:srgbClr val="00878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802" y="4677928"/>
            <a:ext cx="2743200" cy="169134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772" y="2770756"/>
            <a:ext cx="2743200" cy="1690886"/>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772" y="934560"/>
            <a:ext cx="2743200" cy="1635219"/>
          </a:xfrm>
          <a:prstGeom prst="rect">
            <a:avLst/>
          </a:prstGeom>
        </p:spPr>
      </p:pic>
    </p:spTree>
    <p:extLst>
      <p:ext uri="{BB962C8B-B14F-4D97-AF65-F5344CB8AC3E}">
        <p14:creationId xmlns:p14="http://schemas.microsoft.com/office/powerpoint/2010/main" val="196814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6512" y="274638"/>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Why Afterschool?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579" y="2707759"/>
            <a:ext cx="3689419" cy="15366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19" y="939957"/>
            <a:ext cx="5411557" cy="5411557"/>
          </a:xfrm>
          <a:prstGeom prst="rect">
            <a:avLst/>
          </a:prstGeom>
        </p:spPr>
      </p:pic>
      <p:sp>
        <p:nvSpPr>
          <p:cNvPr id="4" name="TextBox 3"/>
          <p:cNvSpPr txBox="1"/>
          <p:nvPr/>
        </p:nvSpPr>
        <p:spPr>
          <a:xfrm>
            <a:off x="1228304" y="2595986"/>
            <a:ext cx="2442949"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HOURS OF OPPORTUNITY</a:t>
            </a:r>
          </a:p>
          <a:p>
            <a:pPr algn="ctr"/>
            <a:r>
              <a:rPr lang="en-US" sz="2400" b="1" dirty="0" smtClean="0">
                <a:latin typeface="Arial" panose="020B0604020202020204" pitchFamily="34" charset="0"/>
                <a:cs typeface="Arial" panose="020B0604020202020204" pitchFamily="34" charset="0"/>
              </a:rPr>
              <a:t>80%</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934937" y="4836783"/>
            <a:ext cx="3111571"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FORMAL CLASSROOM LEARNING</a:t>
            </a:r>
            <a:endParaRPr lang="en-US"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20%</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ssica\Creative Cloud Files\1x\Artboard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480" y="3283429"/>
            <a:ext cx="7096836" cy="236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ca\Creative Cloud Files\1x\Artboard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511" y="622110"/>
            <a:ext cx="7304963" cy="243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7328" y="370174"/>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What the Research Says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637" y="1022830"/>
            <a:ext cx="1938734" cy="193873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9392" y="3592539"/>
            <a:ext cx="2016331" cy="201633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637" y="1187355"/>
            <a:ext cx="1828800" cy="18288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8672" y="900730"/>
            <a:ext cx="1828800" cy="18288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8649" y="3670244"/>
            <a:ext cx="2047666" cy="204766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8280" y="3670871"/>
            <a:ext cx="1828800" cy="1828800"/>
          </a:xfrm>
          <a:prstGeom prst="rect">
            <a:avLst/>
          </a:prstGeom>
        </p:spPr>
      </p:pic>
      <p:sp>
        <p:nvSpPr>
          <p:cNvPr id="10" name="TextBox 9"/>
          <p:cNvSpPr txBox="1"/>
          <p:nvPr/>
        </p:nvSpPr>
        <p:spPr>
          <a:xfrm>
            <a:off x="487914" y="2551803"/>
            <a:ext cx="2937687" cy="923330"/>
          </a:xfrm>
          <a:prstGeom prst="rect">
            <a:avLst/>
          </a:prstGeom>
          <a:noFill/>
        </p:spPr>
        <p:txBody>
          <a:bodyPr wrap="square" lIns="91440" tIns="45720" rIns="91440" bIns="45720" rtlCol="0">
            <a:spAutoFit/>
          </a:bodyPr>
          <a:lstStyle/>
          <a:p>
            <a:pPr algn="ctr"/>
            <a:endParaRPr lang="en-US" b="1" dirty="0" smtClean="0">
              <a:solidFill>
                <a:srgbClr val="894D23"/>
              </a:solidFill>
              <a:latin typeface="Trade Gothic LT Std" pitchFamily="50" charset="0"/>
            </a:endParaRPr>
          </a:p>
          <a:p>
            <a:pPr algn="ctr"/>
            <a:r>
              <a:rPr lang="en-US" b="1" dirty="0" smtClean="0">
                <a:solidFill>
                  <a:srgbClr val="894D23"/>
                </a:solidFill>
                <a:latin typeface="Trade Gothic LT Std" pitchFamily="50" charset="0"/>
              </a:rPr>
              <a:t>Improving Academic Performance &amp; Outcomes</a:t>
            </a:r>
            <a:endParaRPr lang="en-US" b="1" dirty="0">
              <a:solidFill>
                <a:srgbClr val="894D23"/>
              </a:solidFill>
              <a:latin typeface="Trade Gothic LT Std" pitchFamily="50" charset="0"/>
            </a:endParaRPr>
          </a:p>
        </p:txBody>
      </p:sp>
      <p:sp>
        <p:nvSpPr>
          <p:cNvPr id="11" name="TextBox 10"/>
          <p:cNvSpPr txBox="1"/>
          <p:nvPr/>
        </p:nvSpPr>
        <p:spPr>
          <a:xfrm>
            <a:off x="3440390"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Juvenile Crime</a:t>
            </a:r>
          </a:p>
        </p:txBody>
      </p:sp>
      <p:sp>
        <p:nvSpPr>
          <p:cNvPr id="12" name="TextBox 11"/>
          <p:cNvSpPr txBox="1"/>
          <p:nvPr/>
        </p:nvSpPr>
        <p:spPr>
          <a:xfrm>
            <a:off x="6119889"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Drug &amp; Alcohol Dependence</a:t>
            </a:r>
          </a:p>
        </p:txBody>
      </p:sp>
      <p:sp>
        <p:nvSpPr>
          <p:cNvPr id="13" name="TextBox 12"/>
          <p:cNvSpPr txBox="1"/>
          <p:nvPr/>
        </p:nvSpPr>
        <p:spPr>
          <a:xfrm>
            <a:off x="607343" y="5431446"/>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Supporting Working Families</a:t>
            </a:r>
          </a:p>
        </p:txBody>
      </p:sp>
      <p:sp>
        <p:nvSpPr>
          <p:cNvPr id="14" name="TextBox 13"/>
          <p:cNvSpPr txBox="1"/>
          <p:nvPr/>
        </p:nvSpPr>
        <p:spPr>
          <a:xfrm>
            <a:off x="3378960" y="5472013"/>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Promoting Healthy Lifestyles</a:t>
            </a:r>
          </a:p>
        </p:txBody>
      </p:sp>
      <p:sp>
        <p:nvSpPr>
          <p:cNvPr id="15" name="TextBox 14"/>
          <p:cNvSpPr txBox="1"/>
          <p:nvPr/>
        </p:nvSpPr>
        <p:spPr>
          <a:xfrm>
            <a:off x="6016011" y="5458365"/>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Creating the Workforce of Tomorrow</a:t>
            </a:r>
          </a:p>
        </p:txBody>
      </p:sp>
    </p:spTree>
    <p:extLst>
      <p:ext uri="{BB962C8B-B14F-4D97-AF65-F5344CB8AC3E}">
        <p14:creationId xmlns:p14="http://schemas.microsoft.com/office/powerpoint/2010/main" val="2039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9840" y="1283337"/>
            <a:ext cx="6639636" cy="3734795"/>
          </a:xfrm>
          <a:prstGeom prst="rect">
            <a:avLst/>
          </a:prstGeom>
        </p:spPr>
      </p:pic>
    </p:spTree>
    <p:extLst>
      <p:ext uri="{BB962C8B-B14F-4D97-AF65-F5344CB8AC3E}">
        <p14:creationId xmlns:p14="http://schemas.microsoft.com/office/powerpoint/2010/main" val="176170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61" y="2067588"/>
            <a:ext cx="7652243" cy="8425182"/>
          </a:xfrm>
          <a:prstGeom prst="rect">
            <a:avLst/>
          </a:prstGeom>
        </p:spPr>
      </p:pic>
      <p:sp>
        <p:nvSpPr>
          <p:cNvPr id="18" name="TextBox 17"/>
          <p:cNvSpPr txBox="1"/>
          <p:nvPr/>
        </p:nvSpPr>
        <p:spPr>
          <a:xfrm>
            <a:off x="1637700" y="291264"/>
            <a:ext cx="6359857" cy="769441"/>
          </a:xfrm>
          <a:prstGeom prst="rect">
            <a:avLst/>
          </a:prstGeom>
          <a:noFill/>
        </p:spPr>
        <p:txBody>
          <a:bodyPr wrap="square" lIns="91440" tIns="45720" rIns="91440" bIns="45720" rtlCol="0">
            <a:spAutoFit/>
          </a:bodyPr>
          <a:lstStyle/>
          <a:p>
            <a:r>
              <a:rPr lang="en-US" sz="4400" b="1" dirty="0">
                <a:solidFill>
                  <a:srgbClr val="DA4E26"/>
                </a:solidFill>
                <a:latin typeface="Arial" panose="020B0604020202020204" pitchFamily="34" charset="0"/>
                <a:cs typeface="Arial" panose="020B0604020202020204" pitchFamily="34" charset="0"/>
              </a:rPr>
              <a:t>Roadmap of Benefits</a:t>
            </a:r>
          </a:p>
        </p:txBody>
      </p:sp>
      <p:sp>
        <p:nvSpPr>
          <p:cNvPr id="19" name="TextBox 18"/>
          <p:cNvSpPr txBox="1"/>
          <p:nvPr/>
        </p:nvSpPr>
        <p:spPr>
          <a:xfrm>
            <a:off x="1056508" y="3193173"/>
            <a:ext cx="6867524" cy="584775"/>
          </a:xfrm>
          <a:prstGeom prst="rect">
            <a:avLst/>
          </a:prstGeom>
          <a:noFill/>
        </p:spPr>
        <p:txBody>
          <a:bodyPr wrap="square" lIns="91440" tIns="45720" rIns="91440" bIns="45720" rtlCol="0">
            <a:spAutoFit/>
          </a:bodyPr>
          <a:lstStyle/>
          <a:p>
            <a:pPr algn="ctr"/>
            <a:r>
              <a:rPr lang="en-US" sz="1600" b="1" dirty="0">
                <a:solidFill>
                  <a:srgbClr val="00878B"/>
                </a:solidFill>
                <a:latin typeface="Arial" panose="020B0604020202020204" pitchFamily="34" charset="0"/>
                <a:cs typeface="Arial" panose="020B0604020202020204" pitchFamily="34" charset="0"/>
              </a:rPr>
              <a:t>We know that regular participation in high quality afterschool and summer learning programs support Georgia’s youth by:</a:t>
            </a:r>
          </a:p>
        </p:txBody>
      </p:sp>
      <p:sp>
        <p:nvSpPr>
          <p:cNvPr id="20" name="TextBox 19"/>
          <p:cNvSpPr txBox="1"/>
          <p:nvPr/>
        </p:nvSpPr>
        <p:spPr>
          <a:xfrm>
            <a:off x="600501" y="1381069"/>
            <a:ext cx="2580733" cy="1569660"/>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Let’s start with an investment of </a:t>
            </a:r>
          </a:p>
          <a:p>
            <a:pPr algn="ctr"/>
            <a:r>
              <a:rPr lang="en-US" sz="2400" b="1" dirty="0">
                <a:solidFill>
                  <a:srgbClr val="DA4E26"/>
                </a:solidFill>
                <a:latin typeface="Arial" panose="020B0604020202020204" pitchFamily="34" charset="0"/>
                <a:cs typeface="Arial" panose="020B0604020202020204" pitchFamily="34" charset="0"/>
              </a:rPr>
              <a:t>$25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to increase access to high quality afterschool and summer learning programs for Georgia’s youth. </a:t>
            </a:r>
          </a:p>
        </p:txBody>
      </p:sp>
      <p:sp>
        <p:nvSpPr>
          <p:cNvPr id="21" name="TextBox 20"/>
          <p:cNvSpPr txBox="1"/>
          <p:nvPr/>
        </p:nvSpPr>
        <p:spPr>
          <a:xfrm>
            <a:off x="3088746" y="1222104"/>
            <a:ext cx="2779789"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This investment would allow com-</a:t>
            </a:r>
          </a:p>
          <a:p>
            <a:pPr algn="ctr"/>
            <a:r>
              <a:rPr lang="en-US" sz="1200" b="1" dirty="0">
                <a:solidFill>
                  <a:srgbClr val="894D23"/>
                </a:solidFill>
                <a:latin typeface="Arial" panose="020B0604020202020204" pitchFamily="34" charset="0"/>
                <a:cs typeface="Arial" panose="020B0604020202020204" pitchFamily="34" charset="0"/>
              </a:rPr>
              <a:t>munities to leverage an estimated</a:t>
            </a:r>
          </a:p>
          <a:p>
            <a:pPr algn="ctr"/>
            <a:r>
              <a:rPr lang="en-US" sz="2400" b="1" dirty="0">
                <a:solidFill>
                  <a:srgbClr val="00878B"/>
                </a:solidFill>
                <a:latin typeface="Arial" panose="020B0604020202020204" pitchFamily="34" charset="0"/>
                <a:cs typeface="Arial" panose="020B0604020202020204" pitchFamily="34" charset="0"/>
              </a:rPr>
              <a:t>$4,225,000</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in additional funds from community partners and businesses to support programming</a:t>
            </a:r>
          </a:p>
        </p:txBody>
      </p:sp>
      <p:sp>
        <p:nvSpPr>
          <p:cNvPr id="22" name="TextBox 21"/>
          <p:cNvSpPr txBox="1"/>
          <p:nvPr/>
        </p:nvSpPr>
        <p:spPr>
          <a:xfrm>
            <a:off x="5685377" y="1196403"/>
            <a:ext cx="2474250"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 total, this investment would provide an additional</a:t>
            </a:r>
          </a:p>
          <a:p>
            <a:pPr algn="ctr"/>
            <a:r>
              <a:rPr lang="en-US" sz="2400" b="1" dirty="0">
                <a:solidFill>
                  <a:srgbClr val="F7921E"/>
                </a:solidFill>
                <a:latin typeface="Arial" panose="020B0604020202020204" pitchFamily="34" charset="0"/>
                <a:cs typeface="Arial" panose="020B0604020202020204" pitchFamily="34" charset="0"/>
              </a:rPr>
              <a:t>45,409 YOUTH</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with high quality programming that puts them on track for success in college, </a:t>
            </a:r>
          </a:p>
          <a:p>
            <a:pPr algn="ctr"/>
            <a:r>
              <a:rPr lang="en-US" sz="1200" b="1" dirty="0">
                <a:solidFill>
                  <a:srgbClr val="894D23"/>
                </a:solidFill>
                <a:latin typeface="Arial" panose="020B0604020202020204" pitchFamily="34" charset="0"/>
                <a:cs typeface="Arial" panose="020B0604020202020204" pitchFamily="34" charset="0"/>
              </a:rPr>
              <a:t>career, and life. </a:t>
            </a:r>
          </a:p>
        </p:txBody>
      </p:sp>
      <p:sp>
        <p:nvSpPr>
          <p:cNvPr id="23" name="TextBox 22"/>
          <p:cNvSpPr txBox="1"/>
          <p:nvPr/>
        </p:nvSpPr>
        <p:spPr>
          <a:xfrm>
            <a:off x="1790160" y="5043318"/>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Reducing juvenile crime between the peak hours of </a:t>
            </a:r>
          </a:p>
          <a:p>
            <a:pPr algn="ctr"/>
            <a:r>
              <a:rPr lang="en-US" sz="1200" b="1" dirty="0">
                <a:solidFill>
                  <a:srgbClr val="894D23"/>
                </a:solidFill>
                <a:latin typeface="Arial" panose="020B0604020202020204" pitchFamily="34" charset="0"/>
                <a:cs typeface="Arial" panose="020B0604020202020204" pitchFamily="34" charset="0"/>
              </a:rPr>
              <a:t>3 and 7 PM</a:t>
            </a:r>
          </a:p>
        </p:txBody>
      </p:sp>
      <p:sp>
        <p:nvSpPr>
          <p:cNvPr id="24" name="TextBox 23"/>
          <p:cNvSpPr txBox="1"/>
          <p:nvPr/>
        </p:nvSpPr>
        <p:spPr>
          <a:xfrm>
            <a:off x="4020458" y="5000311"/>
            <a:ext cx="1726325" cy="1200329"/>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Increasing graduation rates by reducing grade retention and increasing school day attendance</a:t>
            </a:r>
          </a:p>
        </p:txBody>
      </p:sp>
      <p:sp>
        <p:nvSpPr>
          <p:cNvPr id="25" name="TextBox 24"/>
          <p:cNvSpPr txBox="1"/>
          <p:nvPr/>
        </p:nvSpPr>
        <p:spPr>
          <a:xfrm>
            <a:off x="6240613" y="5043317"/>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Decreasing the number of teens dependent on drugs and alcohol</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356" y="3969441"/>
            <a:ext cx="836856" cy="83685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277" y="3914298"/>
            <a:ext cx="835461" cy="83546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0087" y="3909744"/>
            <a:ext cx="849275" cy="849275"/>
          </a:xfrm>
          <a:prstGeom prst="rect">
            <a:avLst/>
          </a:prstGeom>
        </p:spPr>
      </p:pic>
    </p:spTree>
    <p:extLst>
      <p:ext uri="{BB962C8B-B14F-4D97-AF65-F5344CB8AC3E}">
        <p14:creationId xmlns:p14="http://schemas.microsoft.com/office/powerpoint/2010/main" val="2324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12" y="2198549"/>
            <a:ext cx="5586280" cy="5686971"/>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774" y="-116114"/>
            <a:ext cx="7951767" cy="4695256"/>
          </a:xfrm>
          <a:prstGeom prst="rect">
            <a:avLst/>
          </a:prstGeom>
        </p:spPr>
      </p:pic>
      <p:sp>
        <p:nvSpPr>
          <p:cNvPr id="16" name="Isosceles Triangle 15"/>
          <p:cNvSpPr/>
          <p:nvPr/>
        </p:nvSpPr>
        <p:spPr>
          <a:xfrm rot="16200000">
            <a:off x="5209006" y="4369022"/>
            <a:ext cx="559053" cy="268528"/>
          </a:xfrm>
          <a:prstGeom prst="triangle">
            <a:avLst/>
          </a:prstGeom>
          <a:solidFill>
            <a:srgbClr val="894D2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9" name="TextBox 18"/>
          <p:cNvSpPr txBox="1"/>
          <p:nvPr/>
        </p:nvSpPr>
        <p:spPr>
          <a:xfrm>
            <a:off x="1018576" y="395806"/>
            <a:ext cx="8002594" cy="523220"/>
          </a:xfrm>
          <a:prstGeom prst="rect">
            <a:avLst/>
          </a:prstGeom>
          <a:noFill/>
        </p:spPr>
        <p:txBody>
          <a:bodyPr wrap="square" lIns="91440" tIns="45720" rIns="91440" bIns="45720" rtlCol="0">
            <a:spAutoFit/>
          </a:bodyPr>
          <a:lstStyle/>
          <a:p>
            <a:r>
              <a:rPr lang="en-US" sz="1400" b="1" dirty="0">
                <a:solidFill>
                  <a:srgbClr val="00878B"/>
                </a:solidFill>
                <a:latin typeface="Arial" panose="020B0604020202020204" pitchFamily="34" charset="0"/>
                <a:cs typeface="Arial" panose="020B0604020202020204" pitchFamily="34" charset="0"/>
              </a:rPr>
              <a:t>By providing 45,409 of Georgia’s youth access to high quality afterschool and summer learning programs, immediate and long-term savings and benefits to taxpayers would be:</a:t>
            </a:r>
          </a:p>
        </p:txBody>
      </p:sp>
      <p:sp>
        <p:nvSpPr>
          <p:cNvPr id="21" name="TextBox 20"/>
          <p:cNvSpPr txBox="1"/>
          <p:nvPr/>
        </p:nvSpPr>
        <p:spPr>
          <a:xfrm>
            <a:off x="1186041" y="1160883"/>
            <a:ext cx="2065169" cy="1692771"/>
          </a:xfrm>
          <a:prstGeom prst="rect">
            <a:avLst/>
          </a:prstGeom>
          <a:noFill/>
        </p:spPr>
        <p:txBody>
          <a:bodyPr wrap="square" lIns="91440" tIns="45720" rIns="91440" bIns="45720" rtlCol="0">
            <a:spAutoFit/>
          </a:bodyPr>
          <a:lstStyle/>
          <a:p>
            <a:pPr algn="ctr"/>
            <a:r>
              <a:rPr lang="en-US" sz="3200" b="1" dirty="0">
                <a:solidFill>
                  <a:srgbClr val="00878B"/>
                </a:solidFill>
                <a:latin typeface="Arial" panose="020B0604020202020204" pitchFamily="34" charset="0"/>
                <a:cs typeface="Arial" panose="020B0604020202020204" pitchFamily="34" charset="0"/>
              </a:rPr>
              <a:t>$2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drug and alcohol dependence</a:t>
            </a:r>
          </a:p>
        </p:txBody>
      </p:sp>
      <p:sp>
        <p:nvSpPr>
          <p:cNvPr id="23" name="TextBox 22"/>
          <p:cNvSpPr txBox="1"/>
          <p:nvPr/>
        </p:nvSpPr>
        <p:spPr>
          <a:xfrm>
            <a:off x="3622921" y="1148648"/>
            <a:ext cx="2065169" cy="1692771"/>
          </a:xfrm>
          <a:prstGeom prst="rect">
            <a:avLst/>
          </a:prstGeom>
          <a:noFill/>
        </p:spPr>
        <p:txBody>
          <a:bodyPr wrap="square" lIns="91440" tIns="45720" rIns="91440" bIns="45720" rtlCol="0">
            <a:spAutoFit/>
          </a:bodyPr>
          <a:lstStyle/>
          <a:p>
            <a:pPr algn="ctr"/>
            <a:r>
              <a:rPr lang="en-US" sz="3200" b="1" dirty="0">
                <a:solidFill>
                  <a:srgbClr val="DA4E26"/>
                </a:solidFill>
                <a:latin typeface="Arial" panose="020B0604020202020204" pitchFamily="34" charset="0"/>
                <a:cs typeface="Arial" panose="020B0604020202020204" pitchFamily="34" charset="0"/>
              </a:rPr>
              <a:t>$3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grade retention</a:t>
            </a:r>
          </a:p>
        </p:txBody>
      </p:sp>
      <p:sp>
        <p:nvSpPr>
          <p:cNvPr id="24" name="TextBox 23"/>
          <p:cNvSpPr txBox="1"/>
          <p:nvPr/>
        </p:nvSpPr>
        <p:spPr>
          <a:xfrm>
            <a:off x="5950529" y="1150340"/>
            <a:ext cx="2065169" cy="1692771"/>
          </a:xfrm>
          <a:prstGeom prst="rect">
            <a:avLst/>
          </a:prstGeom>
          <a:noFill/>
        </p:spPr>
        <p:txBody>
          <a:bodyPr wrap="square" lIns="91440" tIns="45720" rIns="91440" bIns="45720" rtlCol="0">
            <a:spAutoFit/>
          </a:bodyPr>
          <a:lstStyle/>
          <a:p>
            <a:pPr algn="ctr"/>
            <a:r>
              <a:rPr lang="en-US" sz="3200" b="1" dirty="0">
                <a:solidFill>
                  <a:srgbClr val="F7921E"/>
                </a:solidFill>
                <a:latin typeface="Arial" panose="020B0604020202020204" pitchFamily="34" charset="0"/>
                <a:cs typeface="Arial" panose="020B0604020202020204" pitchFamily="34" charset="0"/>
              </a:rPr>
              <a:t>$18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a:t>
            </a:r>
          </a:p>
          <a:p>
            <a:pPr algn="ctr"/>
            <a:r>
              <a:rPr lang="en-US" sz="1300" b="1" dirty="0">
                <a:solidFill>
                  <a:srgbClr val="894D23"/>
                </a:solidFill>
                <a:latin typeface="Arial" panose="020B0604020202020204" pitchFamily="34" charset="0"/>
                <a:cs typeface="Arial" panose="020B0604020202020204" pitchFamily="34" charset="0"/>
              </a:rPr>
              <a:t>j</a:t>
            </a:r>
            <a:r>
              <a:rPr lang="en-US" sz="1300" b="1" dirty="0" smtClean="0">
                <a:solidFill>
                  <a:srgbClr val="894D23"/>
                </a:solidFill>
                <a:latin typeface="Arial" panose="020B0604020202020204" pitchFamily="34" charset="0"/>
                <a:cs typeface="Arial" panose="020B0604020202020204" pitchFamily="34" charset="0"/>
              </a:rPr>
              <a:t>uvenile </a:t>
            </a:r>
            <a:r>
              <a:rPr lang="en-US" sz="1300" b="1" dirty="0">
                <a:solidFill>
                  <a:srgbClr val="894D23"/>
                </a:solidFill>
                <a:latin typeface="Arial" panose="020B0604020202020204" pitchFamily="34" charset="0"/>
                <a:cs typeface="Arial" panose="020B0604020202020204" pitchFamily="34" charset="0"/>
              </a:rPr>
              <a:t>crime</a:t>
            </a:r>
          </a:p>
        </p:txBody>
      </p:sp>
      <p:sp>
        <p:nvSpPr>
          <p:cNvPr id="26" name="TextBox 25"/>
          <p:cNvSpPr txBox="1"/>
          <p:nvPr/>
        </p:nvSpPr>
        <p:spPr>
          <a:xfrm>
            <a:off x="5526357" y="3882972"/>
            <a:ext cx="3095124" cy="1938992"/>
          </a:xfrm>
          <a:prstGeom prst="rect">
            <a:avLst/>
          </a:prstGeom>
          <a:noFill/>
        </p:spPr>
        <p:txBody>
          <a:bodyPr wrap="square" lIns="91440" tIns="45720" rIns="91440" bIns="45720" rtlCol="0">
            <a:spAutoFit/>
          </a:bodyPr>
          <a:lstStyle/>
          <a:p>
            <a:pPr algn="ctr"/>
            <a:r>
              <a:rPr lang="en-US" sz="3000" b="1" dirty="0">
                <a:solidFill>
                  <a:srgbClr val="00878B"/>
                </a:solidFill>
                <a:latin typeface="Arial" panose="020B0604020202020204" pitchFamily="34" charset="0"/>
                <a:cs typeface="Arial" panose="020B0604020202020204" pitchFamily="34" charset="0"/>
              </a:rPr>
              <a:t>$131 MILLION</a:t>
            </a:r>
          </a:p>
          <a:p>
            <a:pPr algn="ctr"/>
            <a:endParaRPr lang="en-US" sz="1200" b="1" dirty="0">
              <a:solidFill>
                <a:srgbClr val="894D23"/>
              </a:solidFill>
              <a:latin typeface="Trade Gothic LT Std" pitchFamily="50" charset="0"/>
            </a:endParaRPr>
          </a:p>
          <a:p>
            <a:pPr algn="ctr"/>
            <a:endParaRPr lang="en-US" sz="1300" b="1" dirty="0">
              <a:solidFill>
                <a:srgbClr val="894D23"/>
              </a:solidFill>
              <a:latin typeface="Trade Gothic LT Std" pitchFamily="50" charset="0"/>
            </a:endParaRPr>
          </a:p>
          <a:p>
            <a:pPr algn="ctr"/>
            <a:r>
              <a:rPr lang="en-US" sz="1300" b="1" dirty="0">
                <a:solidFill>
                  <a:srgbClr val="894D23"/>
                </a:solidFill>
                <a:latin typeface="Arial" panose="020B0604020202020204" pitchFamily="34" charset="0"/>
                <a:cs typeface="Arial" panose="020B0604020202020204" pitchFamily="34" charset="0"/>
              </a:rPr>
              <a:t>from increased tax payments, reduced reliance on welfare systems, and reduced criminal justice costs over the years due to a reduction in crime and dropout rates</a:t>
            </a:r>
          </a:p>
        </p:txBody>
      </p:sp>
      <p:sp>
        <p:nvSpPr>
          <p:cNvPr id="27" name="TextBox 26"/>
          <p:cNvSpPr txBox="1"/>
          <p:nvPr/>
        </p:nvSpPr>
        <p:spPr>
          <a:xfrm>
            <a:off x="412351" y="3610762"/>
            <a:ext cx="2272354" cy="2000548"/>
          </a:xfrm>
          <a:prstGeom prst="rect">
            <a:avLst/>
          </a:prstGeom>
          <a:noFill/>
        </p:spPr>
        <p:txBody>
          <a:bodyPr wrap="square" lIns="91440" tIns="45720" rIns="91440" bIns="45720" rtlCol="0">
            <a:spAutoFit/>
          </a:bodyPr>
          <a:lstStyle/>
          <a:p>
            <a:pPr algn="ctr"/>
            <a:r>
              <a:rPr lang="en-US" sz="2800" b="1" dirty="0">
                <a:solidFill>
                  <a:schemeClr val="bg1"/>
                </a:solidFill>
                <a:latin typeface="Arial" panose="020B0604020202020204" pitchFamily="34" charset="0"/>
                <a:cs typeface="Arial" panose="020B0604020202020204" pitchFamily="34" charset="0"/>
              </a:rPr>
              <a:t>Leads to</a:t>
            </a:r>
          </a:p>
          <a:p>
            <a:pPr algn="ctr"/>
            <a:r>
              <a:rPr lang="en-US" sz="6000" b="1" dirty="0">
                <a:solidFill>
                  <a:schemeClr val="bg1"/>
                </a:solidFill>
                <a:latin typeface="Arial" panose="020B0604020202020204" pitchFamily="34" charset="0"/>
                <a:cs typeface="Arial" panose="020B0604020202020204" pitchFamily="34" charset="0"/>
              </a:rPr>
              <a:t>$154 </a:t>
            </a:r>
            <a:r>
              <a:rPr lang="en-US" sz="3600" b="1" dirty="0">
                <a:solidFill>
                  <a:schemeClr val="bg1"/>
                </a:solidFill>
                <a:latin typeface="Arial" panose="020B0604020202020204" pitchFamily="34" charset="0"/>
                <a:cs typeface="Arial" panose="020B0604020202020204" pitchFamily="34" charset="0"/>
              </a:rPr>
              <a:t>MILLION</a:t>
            </a:r>
          </a:p>
        </p:txBody>
      </p:sp>
      <p:sp>
        <p:nvSpPr>
          <p:cNvPr id="28" name="TextBox 27"/>
          <p:cNvSpPr txBox="1"/>
          <p:nvPr/>
        </p:nvSpPr>
        <p:spPr>
          <a:xfrm>
            <a:off x="2477879" y="3897370"/>
            <a:ext cx="2760262" cy="1323439"/>
          </a:xfrm>
          <a:prstGeom prst="rect">
            <a:avLst/>
          </a:prstGeom>
          <a:noFill/>
        </p:spPr>
        <p:txBody>
          <a:bodyPr wrap="square" lIns="91440" tIns="45720" rIns="91440" bIns="4572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in benefits to Georgia taxpayers for increasing access to high quality afterschool and summer learning programs. </a:t>
            </a:r>
          </a:p>
        </p:txBody>
      </p:sp>
    </p:spTree>
    <p:extLst>
      <p:ext uri="{BB962C8B-B14F-4D97-AF65-F5344CB8AC3E}">
        <p14:creationId xmlns:p14="http://schemas.microsoft.com/office/powerpoint/2010/main" val="651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7799" y="170550"/>
            <a:ext cx="7772400" cy="1524000"/>
          </a:xfrm>
        </p:spPr>
        <p:txBody>
          <a:bodyPr>
            <a:normAutofit fontScale="90000"/>
          </a:bodyPr>
          <a:lstStyle/>
          <a:p>
            <a:r>
              <a:rPr lang="en-US" dirty="0" smtClean="0">
                <a:latin typeface="Arial" panose="020B0604020202020204" pitchFamily="34" charset="0"/>
                <a:cs typeface="Arial" panose="020B0604020202020204" pitchFamily="34" charset="0"/>
              </a:rPr>
              <a:t>Georgia’s 21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Century Community Learning Centers Program</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1184" y="3065485"/>
            <a:ext cx="4142685" cy="2852928"/>
          </a:xfrm>
          <a:prstGeom prst="rect">
            <a:avLst/>
          </a:prstGeom>
          <a:ln w="76200">
            <a:solidFill>
              <a:srgbClr val="00878B"/>
            </a:solidFill>
          </a:ln>
        </p:spPr>
      </p:pic>
    </p:spTree>
    <p:extLst>
      <p:ext uri="{BB962C8B-B14F-4D97-AF65-F5344CB8AC3E}">
        <p14:creationId xmlns:p14="http://schemas.microsoft.com/office/powerpoint/2010/main" val="75956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59538" y="721278"/>
            <a:ext cx="8504237" cy="4556125"/>
          </a:xfrm>
        </p:spPr>
        <p:txBody>
          <a:bodyPr>
            <a:normAutofit/>
          </a:bodyPr>
          <a:lstStyle/>
          <a:p>
            <a:pPr marL="0" indent="0" fontAlgn="base">
              <a:buNone/>
            </a:pPr>
            <a:r>
              <a:rPr lang="en-US" sz="3600" b="1" dirty="0">
                <a:solidFill>
                  <a:srgbClr val="DA4E26"/>
                </a:solidFill>
                <a:latin typeface="Arial" panose="020B0604020202020204" pitchFamily="34" charset="0"/>
                <a:cs typeface="Arial" panose="020B0604020202020204" pitchFamily="34" charset="0"/>
              </a:rPr>
              <a:t>The 21</a:t>
            </a:r>
            <a:r>
              <a:rPr lang="en-US" sz="3600" b="1" baseline="30000" dirty="0">
                <a:solidFill>
                  <a:srgbClr val="DA4E26"/>
                </a:solidFill>
                <a:latin typeface="Arial" panose="020B0604020202020204" pitchFamily="34" charset="0"/>
                <a:cs typeface="Arial" panose="020B0604020202020204" pitchFamily="34" charset="0"/>
              </a:rPr>
              <a:t>st</a:t>
            </a:r>
            <a:r>
              <a:rPr lang="en-US" sz="3600" b="1" dirty="0">
                <a:solidFill>
                  <a:srgbClr val="DA4E26"/>
                </a:solidFill>
                <a:latin typeface="Arial" panose="020B0604020202020204" pitchFamily="34" charset="0"/>
                <a:cs typeface="Arial" panose="020B0604020202020204" pitchFamily="34" charset="0"/>
              </a:rPr>
              <a:t> Century Community Learning Centers (21</a:t>
            </a:r>
            <a:r>
              <a:rPr lang="en-US" sz="3600" b="1" baseline="30000" dirty="0">
                <a:solidFill>
                  <a:srgbClr val="DA4E26"/>
                </a:solidFill>
                <a:latin typeface="Arial" panose="020B0604020202020204" pitchFamily="34" charset="0"/>
                <a:cs typeface="Arial" panose="020B0604020202020204" pitchFamily="34" charset="0"/>
              </a:rPr>
              <a:t>st</a:t>
            </a:r>
            <a:r>
              <a:rPr lang="en-US" sz="3600" b="1" dirty="0">
                <a:solidFill>
                  <a:srgbClr val="DA4E26"/>
                </a:solidFill>
                <a:latin typeface="Arial" panose="020B0604020202020204" pitchFamily="34" charset="0"/>
                <a:cs typeface="Arial" panose="020B0604020202020204" pitchFamily="34" charset="0"/>
              </a:rPr>
              <a:t> CCLC) Program </a:t>
            </a:r>
            <a:r>
              <a:rPr lang="en-US" sz="3600" dirty="0">
                <a:latin typeface="Arial" panose="020B0604020202020204" pitchFamily="34" charset="0"/>
                <a:cs typeface="Arial" panose="020B0604020202020204" pitchFamily="34" charset="0"/>
              </a:rPr>
              <a:t>is the only federal funding stream dedicated to before school, afterschool, and summer learning.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7429" y="3714115"/>
            <a:ext cx="2133600" cy="2143125"/>
          </a:xfrm>
          <a:prstGeom prst="rect">
            <a:avLst/>
          </a:prstGeom>
        </p:spPr>
      </p:pic>
    </p:spTree>
    <p:extLst>
      <p:ext uri="{BB962C8B-B14F-4D97-AF65-F5344CB8AC3E}">
        <p14:creationId xmlns:p14="http://schemas.microsoft.com/office/powerpoint/2010/main" val="1916547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9883</TotalTime>
  <Words>1109</Words>
  <Application>Microsoft Office PowerPoint</Application>
  <PresentationFormat>On-screen Show (4:3)</PresentationFormat>
  <Paragraphs>131</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5_Civic</vt:lpstr>
      <vt:lpstr>6_Civic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Georgia’s 21st Century Community Learning Centers Program</vt:lpstr>
      <vt:lpstr>PowerPoint Presentation</vt:lpstr>
      <vt:lpstr>21st CCLC in Georgia</vt:lpstr>
      <vt:lpstr>Overview of 21st CCLC</vt:lpstr>
      <vt:lpstr>PowerPoint Presentation</vt:lpstr>
      <vt:lpstr>Impact on Retention Rates</vt:lpstr>
      <vt:lpstr>Impact on School Day Attendance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GSAN Strategic Leadership Team</dc:title>
  <dc:creator>Katie Kross User</dc:creator>
  <cp:lastModifiedBy>Jessica Woltjen</cp:lastModifiedBy>
  <cp:revision>150</cp:revision>
  <cp:lastPrinted>2018-05-14T01:26:41Z</cp:lastPrinted>
  <dcterms:created xsi:type="dcterms:W3CDTF">2016-03-15T13:58:13Z</dcterms:created>
  <dcterms:modified xsi:type="dcterms:W3CDTF">2018-08-24T17:11:02Z</dcterms:modified>
</cp:coreProperties>
</file>