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0" r:id="rId2"/>
  </p:sldMasterIdLst>
  <p:notesMasterIdLst>
    <p:notesMasterId r:id="rId14"/>
  </p:notesMasterIdLst>
  <p:handoutMasterIdLst>
    <p:handoutMasterId r:id="rId15"/>
  </p:handoutMasterIdLst>
  <p:sldIdLst>
    <p:sldId id="430" r:id="rId3"/>
    <p:sldId id="370" r:id="rId4"/>
    <p:sldId id="378" r:id="rId5"/>
    <p:sldId id="431" r:id="rId6"/>
    <p:sldId id="421" r:id="rId7"/>
    <p:sldId id="419" r:id="rId8"/>
    <p:sldId id="420" r:id="rId9"/>
    <p:sldId id="427" r:id="rId10"/>
    <p:sldId id="428" r:id="rId11"/>
    <p:sldId id="429" r:id="rId12"/>
    <p:sldId id="433"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0AA95C-CDF2-4117-99F1-A31C45B9F6D3}">
          <p14:sldIdLst>
            <p14:sldId id="430"/>
            <p14:sldId id="370"/>
            <p14:sldId id="378"/>
            <p14:sldId id="431"/>
            <p14:sldId id="421"/>
            <p14:sldId id="419"/>
            <p14:sldId id="420"/>
            <p14:sldId id="427"/>
            <p14:sldId id="428"/>
            <p14:sldId id="429"/>
            <p14:sldId id="43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8B"/>
    <a:srgbClr val="DA4E26"/>
    <a:srgbClr val="B4C1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81883" autoAdjust="0"/>
  </p:normalViewPr>
  <p:slideViewPr>
    <p:cSldViewPr snapToGrid="0" snapToObjects="1">
      <p:cViewPr varScale="1">
        <p:scale>
          <a:sx n="60" d="100"/>
          <a:sy n="60" d="100"/>
        </p:scale>
        <p:origin x="-7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145E94-AFD8-A34A-B2A5-95372447D3F4}" type="datetimeFigureOut">
              <a:rPr lang="en-US" smtClean="0"/>
              <a:t>8/24/2018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AA308D-B8CA-E143-9925-A69AE1605FAF}" type="slidenum">
              <a:rPr lang="en-US" smtClean="0"/>
              <a:t>‹#›</a:t>
            </a:fld>
            <a:endParaRPr lang="en-US"/>
          </a:p>
        </p:txBody>
      </p:sp>
    </p:spTree>
    <p:extLst>
      <p:ext uri="{BB962C8B-B14F-4D97-AF65-F5344CB8AC3E}">
        <p14:creationId xmlns:p14="http://schemas.microsoft.com/office/powerpoint/2010/main" val="358605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DC88B3-2858-F448-B190-79566D231D6A}" type="datetimeFigureOut">
              <a:rPr lang="en-US" smtClean="0"/>
              <a:t>8/24/2018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5A322B-4161-4445-BB82-57124EA78F41}" type="slidenum">
              <a:rPr lang="en-US" smtClean="0"/>
              <a:t>‹#›</a:t>
            </a:fld>
            <a:endParaRPr lang="en-US"/>
          </a:p>
        </p:txBody>
      </p:sp>
    </p:spTree>
    <p:extLst>
      <p:ext uri="{BB962C8B-B14F-4D97-AF65-F5344CB8AC3E}">
        <p14:creationId xmlns:p14="http://schemas.microsoft.com/office/powerpoint/2010/main" val="1892921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fterschoolalliance.org/documents/GA-afterschool-fact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a:t>
            </a:fld>
            <a:endParaRPr lang="en-US"/>
          </a:p>
        </p:txBody>
      </p:sp>
    </p:spTree>
    <p:extLst>
      <p:ext uri="{BB962C8B-B14F-4D97-AF65-F5344CB8AC3E}">
        <p14:creationId xmlns:p14="http://schemas.microsoft.com/office/powerpoint/2010/main" val="229879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Citation:</a:t>
            </a:r>
            <a:r>
              <a:rPr lang="en-US" baseline="0" dirty="0" smtClean="0"/>
              <a:t> </a:t>
            </a:r>
            <a:r>
              <a:rPr lang="en-US" sz="1200" kern="1200" dirty="0" smtClean="0">
                <a:solidFill>
                  <a:schemeClr val="tx1"/>
                </a:solidFill>
                <a:effectLst/>
                <a:latin typeface="+mn-lt"/>
                <a:ea typeface="+mn-ea"/>
                <a:cs typeface="+mn-cs"/>
              </a:rPr>
              <a:t>Georgia Division of Family and Children Services (2018). </a:t>
            </a:r>
            <a:endParaRPr lang="en-US" dirty="0" smtClean="0"/>
          </a:p>
        </p:txBody>
      </p:sp>
      <p:sp>
        <p:nvSpPr>
          <p:cNvPr id="4" name="Slide Number Placeholder 3"/>
          <p:cNvSpPr>
            <a:spLocks noGrp="1"/>
          </p:cNvSpPr>
          <p:nvPr>
            <p:ph type="sldNum" sz="quarter" idx="10"/>
          </p:nvPr>
        </p:nvSpPr>
        <p:spPr/>
        <p:txBody>
          <a:bodyPr/>
          <a:lstStyle/>
          <a:p>
            <a:fld id="{D65A322B-4161-4445-BB82-57124EA78F41}" type="slidenum">
              <a:rPr lang="en-US" smtClean="0"/>
              <a:t>10</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t>11</a:t>
            </a:fld>
            <a:endParaRPr lang="en-US"/>
          </a:p>
        </p:txBody>
      </p:sp>
    </p:spTree>
    <p:extLst>
      <p:ext uri="{BB962C8B-B14F-4D97-AF65-F5344CB8AC3E}">
        <p14:creationId xmlns:p14="http://schemas.microsoft.com/office/powerpoint/2010/main" val="355339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With children spending more than 80% of their waking hours outside of formal classroom learning, afterschool and summer learning programs are an essential strategy in improving outcomes for Georgia’s youth, decreasing the achievement gap, and supporting Georgia’s economy. In fact, afterschool programs,</a:t>
            </a:r>
            <a:r>
              <a:rPr lang="en-US" baseline="0" dirty="0" smtClean="0"/>
              <a:t> such as Georgia’s 21</a:t>
            </a:r>
            <a:r>
              <a:rPr lang="en-US" baseline="30000" dirty="0" smtClean="0"/>
              <a:t>st</a:t>
            </a:r>
            <a:r>
              <a:rPr lang="en-US" baseline="0" dirty="0" smtClean="0"/>
              <a:t> Century Community Learning Centers, often provide more than 45 additional school days for a child to learn and grow.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Citations: </a:t>
            </a:r>
            <a:r>
              <a:rPr lang="en-US" sz="1200" kern="1200" dirty="0" smtClean="0">
                <a:solidFill>
                  <a:schemeClr val="tx1"/>
                </a:solidFill>
                <a:effectLst/>
                <a:latin typeface="+mn-lt"/>
                <a:ea typeface="+mn-ea"/>
                <a:cs typeface="+mn-cs"/>
              </a:rPr>
              <a:t>Afterschool Alliance (2018). “This is Afterschool in Georgia.” Retrieved April 26, 2018, from </a:t>
            </a:r>
            <a:r>
              <a:rPr lang="en-US" sz="1200" u="sng" kern="1200" dirty="0" smtClean="0">
                <a:solidFill>
                  <a:schemeClr val="tx1"/>
                </a:solidFill>
                <a:effectLst/>
                <a:latin typeface="+mn-lt"/>
                <a:ea typeface="+mn-ea"/>
                <a:cs typeface="+mn-cs"/>
                <a:hlinkClick r:id="rId3"/>
              </a:rPr>
              <a:t>http://www.afterschoolalliance.org/documents/GA-afterschool-facts.pdf</a:t>
            </a:r>
            <a:endParaRPr lang="en-US" sz="12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Analysis of data provided by the Georgia Department o</a:t>
            </a:r>
            <a:r>
              <a:rPr lang="en-US" sz="1200" u="none" kern="1200" baseline="0" dirty="0" smtClean="0">
                <a:solidFill>
                  <a:schemeClr val="tx1"/>
                </a:solidFill>
                <a:effectLst/>
                <a:latin typeface="+mn-lt"/>
                <a:ea typeface="+mn-ea"/>
                <a:cs typeface="+mn-cs"/>
              </a:rPr>
              <a:t>f Education (2016).</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a:t>
            </a:r>
            <a:r>
              <a:rPr lang="en-US" sz="1200" kern="1200" dirty="0" smtClean="0">
                <a:solidFill>
                  <a:schemeClr val="tx1"/>
                </a:solidFill>
                <a:effectLst/>
                <a:latin typeface="+mn-lt"/>
                <a:ea typeface="+mn-ea"/>
                <a:cs typeface="+mn-cs"/>
              </a:rPr>
              <a:t>Afterschool Alliance (2015). “America After 3PM: Georgia.” Retrieved January  18, 2018, from http://www.afterschoolalliance.org/AA3PM/</a:t>
            </a: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5</a:t>
            </a:fld>
            <a:endParaRPr lang="en-US"/>
          </a:p>
        </p:txBody>
      </p:sp>
    </p:spTree>
    <p:extLst>
      <p:ext uri="{BB962C8B-B14F-4D97-AF65-F5344CB8AC3E}">
        <p14:creationId xmlns:p14="http://schemas.microsoft.com/office/powerpoint/2010/main" val="285343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7</a:t>
            </a:fld>
            <a:endParaRPr lang="en-US"/>
          </a:p>
        </p:txBody>
      </p:sp>
    </p:spTree>
    <p:extLst>
      <p:ext uri="{BB962C8B-B14F-4D97-AF65-F5344CB8AC3E}">
        <p14:creationId xmlns:p14="http://schemas.microsoft.com/office/powerpoint/2010/main" val="335595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Notes: Housed at the Georgia Division of Family and Children Services (DFCS), the Afterschool Care Program provides quality out-of-school time youth development programs and services to youth between the ages of 5 and 17.</a:t>
            </a:r>
            <a:r>
              <a:rPr lang="en-US" baseline="0" dirty="0" smtClean="0"/>
              <a:t> </a:t>
            </a:r>
            <a:r>
              <a:rPr lang="en-US" dirty="0" smtClean="0"/>
              <a:t>The Afterschool Care Program is funded through Georgia’s Temporary Assistance for Needy Families (TANF) dollars, a federal program designed to help needy families achieve self-sufficiency.</a:t>
            </a:r>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8</a:t>
            </a:fld>
            <a:endParaRPr lang="en-US"/>
          </a:p>
        </p:txBody>
      </p:sp>
    </p:spTree>
    <p:extLst>
      <p:ext uri="{BB962C8B-B14F-4D97-AF65-F5344CB8AC3E}">
        <p14:creationId xmlns:p14="http://schemas.microsoft.com/office/powerpoint/2010/main" val="173310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a:t>
            </a:r>
            <a:r>
              <a:rPr lang="en-US" sz="1200" kern="1200" dirty="0" smtClean="0">
                <a:solidFill>
                  <a:schemeClr val="tx1"/>
                </a:solidFill>
                <a:effectLst/>
                <a:latin typeface="+mn-lt"/>
                <a:ea typeface="+mn-ea"/>
                <a:cs typeface="+mn-cs"/>
              </a:rPr>
              <a:t>Georgia Division of Family and Children Services (2018). </a:t>
            </a:r>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9</a:t>
            </a:fld>
            <a:endParaRPr lang="en-US"/>
          </a:p>
        </p:txBody>
      </p:sp>
    </p:spTree>
    <p:extLst>
      <p:ext uri="{BB962C8B-B14F-4D97-AF65-F5344CB8AC3E}">
        <p14:creationId xmlns:p14="http://schemas.microsoft.com/office/powerpoint/2010/main" val="249490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87"/>
            <a:ext cx="457200" cy="441325"/>
          </a:xfrm>
        </p:spPr>
        <p:txBody>
          <a:bodyPr/>
          <a:lstStyle/>
          <a:p>
            <a:fld id="{2C6B1FF6-39B9-40F5-8B67-33C6354A3D4F}" type="slidenum">
              <a:rPr lang="en-US" smtClean="0">
                <a:solidFill>
                  <a:srgbClr val="89AE3D">
                    <a:shade val="75000"/>
                  </a:srgbClr>
                </a:solidFill>
              </a:rPr>
              <a:pPr/>
              <a:t>‹#›</a:t>
            </a:fld>
            <a:endParaRPr lang="en-US" dirty="0">
              <a:solidFill>
                <a:srgbClr val="89AE3D">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157561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8/24/2018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8/24/2018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8/24/2018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95" r:id="rId2"/>
    <p:sldLayoutId id="2147483696" r:id="rId3"/>
    <p:sldLayoutId id="2147483697" r:id="rId4"/>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8/24/2018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43" y="3095639"/>
            <a:ext cx="8839197" cy="750650"/>
          </a:xfrm>
          <a:prstGeom prst="rect">
            <a:avLst/>
          </a:prstGeom>
          <a:solidFill>
            <a:srgbClr val="DA4E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34103" t="4014" r="1440"/>
          <a:stretch/>
        </p:blipFill>
        <p:spPr>
          <a:xfrm>
            <a:off x="3134348" y="174174"/>
            <a:ext cx="5849992" cy="2903797"/>
          </a:xfrm>
          <a:prstGeom prst="rect">
            <a:avLst/>
          </a:prstGeom>
        </p:spPr>
      </p:pic>
      <p:sp>
        <p:nvSpPr>
          <p:cNvPr id="7" name="TextBox 6"/>
          <p:cNvSpPr txBox="1"/>
          <p:nvPr/>
        </p:nvSpPr>
        <p:spPr>
          <a:xfrm>
            <a:off x="881396" y="3095639"/>
            <a:ext cx="7410234" cy="2339102"/>
          </a:xfrm>
          <a:prstGeom prst="rect">
            <a:avLst/>
          </a:prstGeom>
          <a:noFill/>
        </p:spPr>
        <p:txBody>
          <a:bodyPr wrap="none" rtlCol="0">
            <a:spAutoFit/>
          </a:bodyPr>
          <a:lstStyle/>
          <a:p>
            <a:pPr algn="ctr" defTabSz="914400">
              <a:spcAft>
                <a:spcPts val="1800"/>
              </a:spcAft>
            </a:pPr>
            <a:r>
              <a:rPr lang="en-US" sz="4200" b="1" dirty="0" smtClean="0">
                <a:solidFill>
                  <a:schemeClr val="bg1"/>
                </a:solidFill>
                <a:latin typeface="Arial" panose="020B0604020202020204" pitchFamily="34" charset="0"/>
                <a:cs typeface="Arial" panose="020B0604020202020204" pitchFamily="34" charset="0"/>
              </a:rPr>
              <a:t>WELCOME!</a:t>
            </a:r>
          </a:p>
          <a:p>
            <a:pPr algn="ctr" defTabSz="914400">
              <a:spcAft>
                <a:spcPts val="1800"/>
              </a:spcAft>
            </a:pPr>
            <a:r>
              <a:rPr lang="en-US" sz="4200" b="1" dirty="0" smtClean="0">
                <a:solidFill>
                  <a:srgbClr val="894D23"/>
                </a:solidFill>
                <a:latin typeface="Arial" panose="020B0604020202020204" pitchFamily="34" charset="0"/>
                <a:cs typeface="Arial" panose="020B0604020202020204" pitchFamily="34" charset="0"/>
              </a:rPr>
              <a:t>Investing in Georgia’s Youth</a:t>
            </a:r>
          </a:p>
          <a:p>
            <a:pPr algn="ctr" defTabSz="914400">
              <a:spcAft>
                <a:spcPts val="1800"/>
              </a:spcAft>
            </a:pPr>
            <a:r>
              <a:rPr lang="en-US" sz="3200" b="1" i="1" dirty="0" smtClean="0">
                <a:solidFill>
                  <a:srgbClr val="894D23"/>
                </a:solidFill>
                <a:latin typeface="Arial" panose="020B0604020202020204" pitchFamily="34" charset="0"/>
                <a:cs typeface="Arial" panose="020B0604020202020204" pitchFamily="34" charset="0"/>
              </a:rPr>
              <a:t>Why Afterschool Makes “Cents”</a:t>
            </a:r>
          </a:p>
        </p:txBody>
      </p:sp>
      <p:sp>
        <p:nvSpPr>
          <p:cNvPr id="8" name="TextBox 7"/>
          <p:cNvSpPr txBox="1"/>
          <p:nvPr/>
        </p:nvSpPr>
        <p:spPr>
          <a:xfrm>
            <a:off x="709165" y="1461995"/>
            <a:ext cx="2197289" cy="369332"/>
          </a:xfrm>
          <a:prstGeom prst="rect">
            <a:avLst/>
          </a:prstGeom>
          <a:noFill/>
        </p:spPr>
        <p:txBody>
          <a:bodyPr wrap="square" rtlCol="0">
            <a:spAutoFit/>
          </a:bodyPr>
          <a:lstStyle/>
          <a:p>
            <a:r>
              <a:rPr lang="en-US" dirty="0" smtClean="0">
                <a:solidFill>
                  <a:schemeClr val="bg1">
                    <a:lumMod val="65000"/>
                  </a:schemeClr>
                </a:solidFill>
              </a:rPr>
              <a:t>Your Logo Here</a:t>
            </a:r>
            <a:endParaRPr lang="en-US" dirty="0">
              <a:solidFill>
                <a:schemeClr val="bg1">
                  <a:lumMod val="65000"/>
                </a:schemeClr>
              </a:solidFill>
            </a:endParaRPr>
          </a:p>
        </p:txBody>
      </p:sp>
    </p:spTree>
    <p:extLst>
      <p:ext uri="{BB962C8B-B14F-4D97-AF65-F5344CB8AC3E}">
        <p14:creationId xmlns:p14="http://schemas.microsoft.com/office/powerpoint/2010/main" val="186008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33440" y="1230769"/>
            <a:ext cx="8534400" cy="758825"/>
          </a:xfrm>
        </p:spPr>
        <p:txBody>
          <a:bodyPr>
            <a:noAutofit/>
          </a:bodyPr>
          <a:lstStyle/>
          <a:p>
            <a:r>
              <a:rPr lang="en-US" sz="2400" b="1" dirty="0"/>
              <a:t>All programs must meet a mandatory match requirement based on the amount of </a:t>
            </a:r>
            <a:r>
              <a:rPr lang="en-US" sz="2400" b="1" dirty="0" smtClean="0"/>
              <a:t>funding </a:t>
            </a:r>
            <a:r>
              <a:rPr lang="en-US" sz="2400" b="1" dirty="0"/>
              <a:t>requested.</a:t>
            </a:r>
          </a:p>
        </p:txBody>
      </p:sp>
      <p:sp>
        <p:nvSpPr>
          <p:cNvPr id="11" name="Rectangle 10"/>
          <p:cNvSpPr/>
          <p:nvPr/>
        </p:nvSpPr>
        <p:spPr>
          <a:xfrm>
            <a:off x="682170" y="2837255"/>
            <a:ext cx="7953653" cy="2203970"/>
          </a:xfrm>
          <a:prstGeom prst="rect">
            <a:avLst/>
          </a:prstGeom>
          <a:noFill/>
          <a:ln w="38100">
            <a:solidFill>
              <a:srgbClr val="7899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65984" y="3052067"/>
            <a:ext cx="6586026" cy="1812612"/>
          </a:xfrm>
          <a:prstGeom prst="rect">
            <a:avLst/>
          </a:prstGeom>
          <a:noFill/>
        </p:spPr>
        <p:txBody>
          <a:bodyPr wrap="square" rtlCol="0">
            <a:spAutoFit/>
          </a:bodyPr>
          <a:lstStyle/>
          <a:p>
            <a:pPr algn="ctr">
              <a:lnSpc>
                <a:spcPct val="114000"/>
              </a:lnSpc>
            </a:pPr>
            <a:r>
              <a:rPr lang="en-US" sz="2400" b="1" dirty="0" smtClean="0">
                <a:solidFill>
                  <a:schemeClr val="bg1"/>
                </a:solidFill>
              </a:rPr>
              <a:t>For every $1 of funding, an additional </a:t>
            </a:r>
            <a:r>
              <a:rPr lang="en-US" sz="2800" b="1" dirty="0">
                <a:solidFill>
                  <a:schemeClr val="bg1"/>
                </a:solidFill>
              </a:rPr>
              <a:t>$2.47 </a:t>
            </a:r>
            <a:r>
              <a:rPr lang="en-US" sz="2400" b="1" dirty="0">
                <a:solidFill>
                  <a:schemeClr val="bg1"/>
                </a:solidFill>
              </a:rPr>
              <a:t>is leveraged through local partnerships to provide high quality out-of-school </a:t>
            </a:r>
            <a:r>
              <a:rPr lang="en-US" sz="2400" b="1" dirty="0" smtClean="0">
                <a:solidFill>
                  <a:schemeClr val="bg1"/>
                </a:solidFill>
              </a:rPr>
              <a:t>time programming.</a:t>
            </a:r>
            <a:endParaRPr lang="en-US" sz="2400" b="1" dirty="0">
              <a:solidFill>
                <a:schemeClr val="bg1"/>
              </a:solidFill>
            </a:endParaRPr>
          </a:p>
        </p:txBody>
      </p:sp>
      <p:sp>
        <p:nvSpPr>
          <p:cNvPr id="2" name="TextBox 1"/>
          <p:cNvSpPr txBox="1"/>
          <p:nvPr/>
        </p:nvSpPr>
        <p:spPr>
          <a:xfrm>
            <a:off x="1133755" y="3035043"/>
            <a:ext cx="7066815" cy="1815882"/>
          </a:xfrm>
          <a:prstGeom prst="rect">
            <a:avLst/>
          </a:prstGeom>
          <a:noFill/>
        </p:spPr>
        <p:txBody>
          <a:bodyPr wrap="square" rtlCol="0">
            <a:spAutoFit/>
          </a:bodyPr>
          <a:lstStyle/>
          <a:p>
            <a:pPr algn="ctr"/>
            <a:r>
              <a:rPr lang="en-US" sz="2800" dirty="0" smtClean="0"/>
              <a:t>For </a:t>
            </a:r>
            <a:r>
              <a:rPr lang="en-US" sz="2800" b="1" dirty="0">
                <a:solidFill>
                  <a:srgbClr val="DA4E26"/>
                </a:solidFill>
              </a:rPr>
              <a:t>every $1</a:t>
            </a:r>
            <a:r>
              <a:rPr lang="en-US" sz="2800" dirty="0"/>
              <a:t> </a:t>
            </a:r>
            <a:r>
              <a:rPr lang="en-US" sz="2800" dirty="0" smtClean="0"/>
              <a:t>of </a:t>
            </a:r>
            <a:r>
              <a:rPr lang="en-US" sz="2800" dirty="0"/>
              <a:t>funding, </a:t>
            </a:r>
            <a:r>
              <a:rPr lang="en-US" sz="2800" b="1" dirty="0">
                <a:solidFill>
                  <a:srgbClr val="DA4E26"/>
                </a:solidFill>
              </a:rPr>
              <a:t>an additional $2.47 is leveraged </a:t>
            </a:r>
            <a:r>
              <a:rPr lang="en-US" sz="2800" dirty="0"/>
              <a:t>through local partnerships to provide high quality out-of-school time programming.</a:t>
            </a:r>
          </a:p>
        </p:txBody>
      </p:sp>
      <p:sp>
        <p:nvSpPr>
          <p:cNvPr id="15" name="Isosceles Triangle 14"/>
          <p:cNvSpPr/>
          <p:nvPr/>
        </p:nvSpPr>
        <p:spPr>
          <a:xfrm rot="10800000">
            <a:off x="4139299" y="2217574"/>
            <a:ext cx="870754" cy="426665"/>
          </a:xfrm>
          <a:prstGeom prst="triangle">
            <a:avLst/>
          </a:prstGeom>
          <a:solidFill>
            <a:srgbClr val="789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78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6871" y="2686399"/>
            <a:ext cx="3581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Aft>
                <a:spcPts val="1200"/>
              </a:spcAft>
              <a:defRPr/>
            </a:pPr>
            <a:r>
              <a:rPr lang="en-US" b="1" dirty="0" smtClean="0">
                <a:latin typeface="Arial" panose="020B0604020202020204" pitchFamily="34" charset="0"/>
                <a:ea typeface="ＭＳ Ｐゴシック" charset="0"/>
                <a:cs typeface="Arial" panose="020B0604020202020204" pitchFamily="34" charset="0"/>
              </a:rPr>
              <a:t>[Your Name], [Title]</a:t>
            </a:r>
            <a:endParaRPr lang="en-US" b="1"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[Organization]</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[Email Address]</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[Phone Number]</a:t>
            </a:r>
            <a:endParaRPr lang="en-US"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[Website]</a:t>
            </a:r>
            <a:endParaRPr lang="en-US" dirty="0">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814982" y="1684978"/>
            <a:ext cx="4288221" cy="769441"/>
          </a:xfrm>
          <a:prstGeom prst="rect">
            <a:avLst/>
          </a:prstGeom>
          <a:noFill/>
        </p:spPr>
        <p:txBody>
          <a:bodyPr wrap="square" rtlCol="0">
            <a:spAutoFit/>
          </a:bodyPr>
          <a:lstStyle/>
          <a:p>
            <a:r>
              <a:rPr lang="en-US" sz="4400" b="1" dirty="0" smtClean="0">
                <a:solidFill>
                  <a:srgbClr val="00878B"/>
                </a:solidFill>
                <a:latin typeface="Arial" panose="020B0604020202020204" pitchFamily="34" charset="0"/>
                <a:cs typeface="Arial" panose="020B0604020202020204" pitchFamily="34" charset="0"/>
              </a:rPr>
              <a:t>Let’s Connect!</a:t>
            </a:r>
            <a:endParaRPr lang="en-US" sz="4400" b="1" dirty="0">
              <a:solidFill>
                <a:srgbClr val="00878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802" y="4677928"/>
            <a:ext cx="2743200" cy="169134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772" y="2770756"/>
            <a:ext cx="2743200" cy="1690886"/>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772" y="934560"/>
            <a:ext cx="2743200" cy="1635219"/>
          </a:xfrm>
          <a:prstGeom prst="rect">
            <a:avLst/>
          </a:prstGeom>
        </p:spPr>
      </p:pic>
    </p:spTree>
    <p:extLst>
      <p:ext uri="{BB962C8B-B14F-4D97-AF65-F5344CB8AC3E}">
        <p14:creationId xmlns:p14="http://schemas.microsoft.com/office/powerpoint/2010/main" val="196814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6512" y="274638"/>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Why Afterschool?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579" y="2707759"/>
            <a:ext cx="3689419" cy="15366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19" y="939957"/>
            <a:ext cx="5411557" cy="5411557"/>
          </a:xfrm>
          <a:prstGeom prst="rect">
            <a:avLst/>
          </a:prstGeom>
        </p:spPr>
      </p:pic>
      <p:sp>
        <p:nvSpPr>
          <p:cNvPr id="4" name="TextBox 3"/>
          <p:cNvSpPr txBox="1"/>
          <p:nvPr/>
        </p:nvSpPr>
        <p:spPr>
          <a:xfrm>
            <a:off x="1228304" y="2595986"/>
            <a:ext cx="2442949"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HOURS OF OPPORTUNITY</a:t>
            </a:r>
          </a:p>
          <a:p>
            <a:pPr algn="ctr"/>
            <a:r>
              <a:rPr lang="en-US" sz="2400" b="1" dirty="0" smtClean="0">
                <a:latin typeface="Arial" panose="020B0604020202020204" pitchFamily="34" charset="0"/>
                <a:cs typeface="Arial" panose="020B0604020202020204" pitchFamily="34" charset="0"/>
              </a:rPr>
              <a:t>80%</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934937" y="4836783"/>
            <a:ext cx="3111571"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FORMAL CLASSROOM LEARNING</a:t>
            </a:r>
            <a:endParaRPr lang="en-US"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20%</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3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ssica\Creative Cloud Files\1x\Artboard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480" y="3283429"/>
            <a:ext cx="7096836" cy="236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ica\Creative Cloud Files\1x\Artboard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511" y="622110"/>
            <a:ext cx="7304963" cy="243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7328" y="370174"/>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What the Research Says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637" y="1022830"/>
            <a:ext cx="1938734" cy="193873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9392" y="3592539"/>
            <a:ext cx="2016331" cy="201633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637" y="1187355"/>
            <a:ext cx="1828800" cy="18288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8672" y="900730"/>
            <a:ext cx="1828800" cy="18288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8649" y="3670244"/>
            <a:ext cx="2047666" cy="2047666"/>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8280" y="3670871"/>
            <a:ext cx="1828800" cy="1828800"/>
          </a:xfrm>
          <a:prstGeom prst="rect">
            <a:avLst/>
          </a:prstGeom>
        </p:spPr>
      </p:pic>
      <p:sp>
        <p:nvSpPr>
          <p:cNvPr id="10" name="TextBox 9"/>
          <p:cNvSpPr txBox="1"/>
          <p:nvPr/>
        </p:nvSpPr>
        <p:spPr>
          <a:xfrm>
            <a:off x="487914" y="2551803"/>
            <a:ext cx="2937687" cy="923330"/>
          </a:xfrm>
          <a:prstGeom prst="rect">
            <a:avLst/>
          </a:prstGeom>
          <a:noFill/>
        </p:spPr>
        <p:txBody>
          <a:bodyPr wrap="square" lIns="91440" tIns="45720" rIns="91440" bIns="45720" rtlCol="0">
            <a:spAutoFit/>
          </a:bodyPr>
          <a:lstStyle/>
          <a:p>
            <a:pPr algn="ctr"/>
            <a:endParaRPr lang="en-US" b="1" dirty="0" smtClean="0">
              <a:solidFill>
                <a:srgbClr val="894D23"/>
              </a:solidFill>
              <a:latin typeface="Trade Gothic LT Std" pitchFamily="50" charset="0"/>
            </a:endParaRPr>
          </a:p>
          <a:p>
            <a:pPr algn="ctr"/>
            <a:r>
              <a:rPr lang="en-US" b="1" dirty="0" smtClean="0">
                <a:solidFill>
                  <a:srgbClr val="894D23"/>
                </a:solidFill>
                <a:latin typeface="Trade Gothic LT Std" pitchFamily="50" charset="0"/>
              </a:rPr>
              <a:t>Improving Academic Performance &amp; Outcomes</a:t>
            </a:r>
            <a:endParaRPr lang="en-US" b="1" dirty="0">
              <a:solidFill>
                <a:srgbClr val="894D23"/>
              </a:solidFill>
              <a:latin typeface="Trade Gothic LT Std" pitchFamily="50" charset="0"/>
            </a:endParaRPr>
          </a:p>
        </p:txBody>
      </p:sp>
      <p:sp>
        <p:nvSpPr>
          <p:cNvPr id="11" name="TextBox 10"/>
          <p:cNvSpPr txBox="1"/>
          <p:nvPr/>
        </p:nvSpPr>
        <p:spPr>
          <a:xfrm>
            <a:off x="3440390"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Juvenile Crime</a:t>
            </a:r>
          </a:p>
        </p:txBody>
      </p:sp>
      <p:sp>
        <p:nvSpPr>
          <p:cNvPr id="12" name="TextBox 11"/>
          <p:cNvSpPr txBox="1"/>
          <p:nvPr/>
        </p:nvSpPr>
        <p:spPr>
          <a:xfrm>
            <a:off x="6119889"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Drug &amp; Alcohol Dependence</a:t>
            </a:r>
          </a:p>
        </p:txBody>
      </p:sp>
      <p:sp>
        <p:nvSpPr>
          <p:cNvPr id="13" name="TextBox 12"/>
          <p:cNvSpPr txBox="1"/>
          <p:nvPr/>
        </p:nvSpPr>
        <p:spPr>
          <a:xfrm>
            <a:off x="607343" y="5431446"/>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Supporting Working Families</a:t>
            </a:r>
          </a:p>
        </p:txBody>
      </p:sp>
      <p:sp>
        <p:nvSpPr>
          <p:cNvPr id="14" name="TextBox 13"/>
          <p:cNvSpPr txBox="1"/>
          <p:nvPr/>
        </p:nvSpPr>
        <p:spPr>
          <a:xfrm>
            <a:off x="3378960" y="5472013"/>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Promoting Healthy Lifestyles</a:t>
            </a:r>
          </a:p>
        </p:txBody>
      </p:sp>
      <p:sp>
        <p:nvSpPr>
          <p:cNvPr id="15" name="TextBox 14"/>
          <p:cNvSpPr txBox="1"/>
          <p:nvPr/>
        </p:nvSpPr>
        <p:spPr>
          <a:xfrm>
            <a:off x="6016011" y="5458365"/>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Creating the Workforce of Tomorrow</a:t>
            </a:r>
          </a:p>
        </p:txBody>
      </p:sp>
    </p:spTree>
    <p:extLst>
      <p:ext uri="{BB962C8B-B14F-4D97-AF65-F5344CB8AC3E}">
        <p14:creationId xmlns:p14="http://schemas.microsoft.com/office/powerpoint/2010/main" val="20395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9840" y="1283337"/>
            <a:ext cx="6639636" cy="3734795"/>
          </a:xfrm>
          <a:prstGeom prst="rect">
            <a:avLst/>
          </a:prstGeom>
        </p:spPr>
      </p:pic>
    </p:spTree>
    <p:extLst>
      <p:ext uri="{BB962C8B-B14F-4D97-AF65-F5344CB8AC3E}">
        <p14:creationId xmlns:p14="http://schemas.microsoft.com/office/powerpoint/2010/main" val="176170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61" y="2067588"/>
            <a:ext cx="7652243" cy="8425182"/>
          </a:xfrm>
          <a:prstGeom prst="rect">
            <a:avLst/>
          </a:prstGeom>
        </p:spPr>
      </p:pic>
      <p:sp>
        <p:nvSpPr>
          <p:cNvPr id="18" name="TextBox 17"/>
          <p:cNvSpPr txBox="1"/>
          <p:nvPr/>
        </p:nvSpPr>
        <p:spPr>
          <a:xfrm>
            <a:off x="1637700" y="291264"/>
            <a:ext cx="6359857" cy="769441"/>
          </a:xfrm>
          <a:prstGeom prst="rect">
            <a:avLst/>
          </a:prstGeom>
          <a:noFill/>
        </p:spPr>
        <p:txBody>
          <a:bodyPr wrap="square" lIns="91440" tIns="45720" rIns="91440" bIns="45720" rtlCol="0">
            <a:spAutoFit/>
          </a:bodyPr>
          <a:lstStyle/>
          <a:p>
            <a:r>
              <a:rPr lang="en-US" sz="4400" b="1" dirty="0">
                <a:solidFill>
                  <a:srgbClr val="DA4E26"/>
                </a:solidFill>
                <a:latin typeface="Arial" panose="020B0604020202020204" pitchFamily="34" charset="0"/>
                <a:cs typeface="Arial" panose="020B0604020202020204" pitchFamily="34" charset="0"/>
              </a:rPr>
              <a:t>Roadmap of Benefits</a:t>
            </a:r>
          </a:p>
        </p:txBody>
      </p:sp>
      <p:sp>
        <p:nvSpPr>
          <p:cNvPr id="19" name="TextBox 18"/>
          <p:cNvSpPr txBox="1"/>
          <p:nvPr/>
        </p:nvSpPr>
        <p:spPr>
          <a:xfrm>
            <a:off x="1056508" y="3193173"/>
            <a:ext cx="6867524" cy="584775"/>
          </a:xfrm>
          <a:prstGeom prst="rect">
            <a:avLst/>
          </a:prstGeom>
          <a:noFill/>
        </p:spPr>
        <p:txBody>
          <a:bodyPr wrap="square" lIns="91440" tIns="45720" rIns="91440" bIns="45720" rtlCol="0">
            <a:spAutoFit/>
          </a:bodyPr>
          <a:lstStyle/>
          <a:p>
            <a:pPr algn="ctr"/>
            <a:r>
              <a:rPr lang="en-US" sz="1600" b="1" dirty="0">
                <a:solidFill>
                  <a:srgbClr val="00878B"/>
                </a:solidFill>
                <a:latin typeface="Arial" panose="020B0604020202020204" pitchFamily="34" charset="0"/>
                <a:cs typeface="Arial" panose="020B0604020202020204" pitchFamily="34" charset="0"/>
              </a:rPr>
              <a:t>We know that regular participation in high quality afterschool and summer learning programs support Georgia’s youth by:</a:t>
            </a:r>
          </a:p>
        </p:txBody>
      </p:sp>
      <p:sp>
        <p:nvSpPr>
          <p:cNvPr id="20" name="TextBox 19"/>
          <p:cNvSpPr txBox="1"/>
          <p:nvPr/>
        </p:nvSpPr>
        <p:spPr>
          <a:xfrm>
            <a:off x="600501" y="1381069"/>
            <a:ext cx="2580733" cy="1569660"/>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Let’s start with an investment of </a:t>
            </a:r>
          </a:p>
          <a:p>
            <a:pPr algn="ctr"/>
            <a:r>
              <a:rPr lang="en-US" sz="2400" b="1" dirty="0">
                <a:solidFill>
                  <a:srgbClr val="DA4E26"/>
                </a:solidFill>
                <a:latin typeface="Arial" panose="020B0604020202020204" pitchFamily="34" charset="0"/>
                <a:cs typeface="Arial" panose="020B0604020202020204" pitchFamily="34" charset="0"/>
              </a:rPr>
              <a:t>$25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to increase access to high quality afterschool and summer learning programs for Georgia’s youth. </a:t>
            </a:r>
          </a:p>
        </p:txBody>
      </p:sp>
      <p:sp>
        <p:nvSpPr>
          <p:cNvPr id="21" name="TextBox 20"/>
          <p:cNvSpPr txBox="1"/>
          <p:nvPr/>
        </p:nvSpPr>
        <p:spPr>
          <a:xfrm>
            <a:off x="3088746" y="1222104"/>
            <a:ext cx="2779789"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This investment would allow com-</a:t>
            </a:r>
          </a:p>
          <a:p>
            <a:pPr algn="ctr"/>
            <a:r>
              <a:rPr lang="en-US" sz="1200" b="1" dirty="0">
                <a:solidFill>
                  <a:srgbClr val="894D23"/>
                </a:solidFill>
                <a:latin typeface="Arial" panose="020B0604020202020204" pitchFamily="34" charset="0"/>
                <a:cs typeface="Arial" panose="020B0604020202020204" pitchFamily="34" charset="0"/>
              </a:rPr>
              <a:t>munities to leverage an estimated</a:t>
            </a:r>
          </a:p>
          <a:p>
            <a:pPr algn="ctr"/>
            <a:r>
              <a:rPr lang="en-US" sz="2400" b="1" dirty="0">
                <a:solidFill>
                  <a:srgbClr val="00878B"/>
                </a:solidFill>
                <a:latin typeface="Arial" panose="020B0604020202020204" pitchFamily="34" charset="0"/>
                <a:cs typeface="Arial" panose="020B0604020202020204" pitchFamily="34" charset="0"/>
              </a:rPr>
              <a:t>$4,225,000</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in additional funds from community partners and businesses to support programming</a:t>
            </a:r>
          </a:p>
        </p:txBody>
      </p:sp>
      <p:sp>
        <p:nvSpPr>
          <p:cNvPr id="22" name="TextBox 21"/>
          <p:cNvSpPr txBox="1"/>
          <p:nvPr/>
        </p:nvSpPr>
        <p:spPr>
          <a:xfrm>
            <a:off x="5685377" y="1196403"/>
            <a:ext cx="2474250"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 total, this investment would provide an additional</a:t>
            </a:r>
          </a:p>
          <a:p>
            <a:pPr algn="ctr"/>
            <a:r>
              <a:rPr lang="en-US" sz="2400" b="1" dirty="0">
                <a:solidFill>
                  <a:srgbClr val="F7921E"/>
                </a:solidFill>
                <a:latin typeface="Arial" panose="020B0604020202020204" pitchFamily="34" charset="0"/>
                <a:cs typeface="Arial" panose="020B0604020202020204" pitchFamily="34" charset="0"/>
              </a:rPr>
              <a:t>45,409 YOUTH</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with high quality programming that puts them on track for success in college, </a:t>
            </a:r>
          </a:p>
          <a:p>
            <a:pPr algn="ctr"/>
            <a:r>
              <a:rPr lang="en-US" sz="1200" b="1" dirty="0">
                <a:solidFill>
                  <a:srgbClr val="894D23"/>
                </a:solidFill>
                <a:latin typeface="Arial" panose="020B0604020202020204" pitchFamily="34" charset="0"/>
                <a:cs typeface="Arial" panose="020B0604020202020204" pitchFamily="34" charset="0"/>
              </a:rPr>
              <a:t>career, and life. </a:t>
            </a:r>
          </a:p>
        </p:txBody>
      </p:sp>
      <p:sp>
        <p:nvSpPr>
          <p:cNvPr id="23" name="TextBox 22"/>
          <p:cNvSpPr txBox="1"/>
          <p:nvPr/>
        </p:nvSpPr>
        <p:spPr>
          <a:xfrm>
            <a:off x="1790160" y="5043318"/>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Reducing juvenile crime between the peak hours of </a:t>
            </a:r>
          </a:p>
          <a:p>
            <a:pPr algn="ctr"/>
            <a:r>
              <a:rPr lang="en-US" sz="1200" b="1" dirty="0">
                <a:solidFill>
                  <a:srgbClr val="894D23"/>
                </a:solidFill>
                <a:latin typeface="Arial" panose="020B0604020202020204" pitchFamily="34" charset="0"/>
                <a:cs typeface="Arial" panose="020B0604020202020204" pitchFamily="34" charset="0"/>
              </a:rPr>
              <a:t>3 and 7 PM</a:t>
            </a:r>
          </a:p>
        </p:txBody>
      </p:sp>
      <p:sp>
        <p:nvSpPr>
          <p:cNvPr id="24" name="TextBox 23"/>
          <p:cNvSpPr txBox="1"/>
          <p:nvPr/>
        </p:nvSpPr>
        <p:spPr>
          <a:xfrm>
            <a:off x="4020458" y="5000311"/>
            <a:ext cx="1726325" cy="1200329"/>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Increasing graduation rates by reducing grade retention and increasing school day attendance</a:t>
            </a:r>
          </a:p>
        </p:txBody>
      </p:sp>
      <p:sp>
        <p:nvSpPr>
          <p:cNvPr id="25" name="TextBox 24"/>
          <p:cNvSpPr txBox="1"/>
          <p:nvPr/>
        </p:nvSpPr>
        <p:spPr>
          <a:xfrm>
            <a:off x="6240613" y="5043317"/>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Decreasing the number of teens dependent on drugs and alcohol</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356" y="3969441"/>
            <a:ext cx="836856" cy="83685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5277" y="3914298"/>
            <a:ext cx="835461" cy="83546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0087" y="3909744"/>
            <a:ext cx="849275" cy="849275"/>
          </a:xfrm>
          <a:prstGeom prst="rect">
            <a:avLst/>
          </a:prstGeom>
        </p:spPr>
      </p:pic>
    </p:spTree>
    <p:extLst>
      <p:ext uri="{BB962C8B-B14F-4D97-AF65-F5344CB8AC3E}">
        <p14:creationId xmlns:p14="http://schemas.microsoft.com/office/powerpoint/2010/main" val="2324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012" y="2198549"/>
            <a:ext cx="5586280" cy="5686971"/>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774" y="-116114"/>
            <a:ext cx="7951767" cy="4695256"/>
          </a:xfrm>
          <a:prstGeom prst="rect">
            <a:avLst/>
          </a:prstGeom>
        </p:spPr>
      </p:pic>
      <p:sp>
        <p:nvSpPr>
          <p:cNvPr id="16" name="Isosceles Triangle 15"/>
          <p:cNvSpPr/>
          <p:nvPr/>
        </p:nvSpPr>
        <p:spPr>
          <a:xfrm rot="16200000">
            <a:off x="5209006" y="4369022"/>
            <a:ext cx="559053" cy="268528"/>
          </a:xfrm>
          <a:prstGeom prst="triangle">
            <a:avLst/>
          </a:prstGeom>
          <a:solidFill>
            <a:srgbClr val="894D2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9" name="TextBox 18"/>
          <p:cNvSpPr txBox="1"/>
          <p:nvPr/>
        </p:nvSpPr>
        <p:spPr>
          <a:xfrm>
            <a:off x="1018576" y="395806"/>
            <a:ext cx="8002594" cy="523220"/>
          </a:xfrm>
          <a:prstGeom prst="rect">
            <a:avLst/>
          </a:prstGeom>
          <a:noFill/>
        </p:spPr>
        <p:txBody>
          <a:bodyPr wrap="square" lIns="91440" tIns="45720" rIns="91440" bIns="45720" rtlCol="0">
            <a:spAutoFit/>
          </a:bodyPr>
          <a:lstStyle/>
          <a:p>
            <a:r>
              <a:rPr lang="en-US" sz="1400" b="1" dirty="0">
                <a:solidFill>
                  <a:srgbClr val="00878B"/>
                </a:solidFill>
                <a:latin typeface="Arial" panose="020B0604020202020204" pitchFamily="34" charset="0"/>
                <a:cs typeface="Arial" panose="020B0604020202020204" pitchFamily="34" charset="0"/>
              </a:rPr>
              <a:t>By providing 45,409 of Georgia’s youth access to high quality afterschool and summer learning programs, immediate and long-term savings and benefits to taxpayers would be:</a:t>
            </a:r>
          </a:p>
        </p:txBody>
      </p:sp>
      <p:sp>
        <p:nvSpPr>
          <p:cNvPr id="21" name="TextBox 20"/>
          <p:cNvSpPr txBox="1"/>
          <p:nvPr/>
        </p:nvSpPr>
        <p:spPr>
          <a:xfrm>
            <a:off x="1186041" y="1160883"/>
            <a:ext cx="2065169" cy="1692771"/>
          </a:xfrm>
          <a:prstGeom prst="rect">
            <a:avLst/>
          </a:prstGeom>
          <a:noFill/>
        </p:spPr>
        <p:txBody>
          <a:bodyPr wrap="square" lIns="91440" tIns="45720" rIns="91440" bIns="45720" rtlCol="0">
            <a:spAutoFit/>
          </a:bodyPr>
          <a:lstStyle/>
          <a:p>
            <a:pPr algn="ctr"/>
            <a:r>
              <a:rPr lang="en-US" sz="3200" b="1" dirty="0">
                <a:solidFill>
                  <a:srgbClr val="00878B"/>
                </a:solidFill>
                <a:latin typeface="Arial" panose="020B0604020202020204" pitchFamily="34" charset="0"/>
                <a:cs typeface="Arial" panose="020B0604020202020204" pitchFamily="34" charset="0"/>
              </a:rPr>
              <a:t>$2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drug and alcohol dependence</a:t>
            </a:r>
          </a:p>
        </p:txBody>
      </p:sp>
      <p:sp>
        <p:nvSpPr>
          <p:cNvPr id="23" name="TextBox 22"/>
          <p:cNvSpPr txBox="1"/>
          <p:nvPr/>
        </p:nvSpPr>
        <p:spPr>
          <a:xfrm>
            <a:off x="3622921" y="1148648"/>
            <a:ext cx="2065169" cy="1692771"/>
          </a:xfrm>
          <a:prstGeom prst="rect">
            <a:avLst/>
          </a:prstGeom>
          <a:noFill/>
        </p:spPr>
        <p:txBody>
          <a:bodyPr wrap="square" lIns="91440" tIns="45720" rIns="91440" bIns="45720" rtlCol="0">
            <a:spAutoFit/>
          </a:bodyPr>
          <a:lstStyle/>
          <a:p>
            <a:pPr algn="ctr"/>
            <a:r>
              <a:rPr lang="en-US" sz="3200" b="1" dirty="0">
                <a:solidFill>
                  <a:srgbClr val="DA4E26"/>
                </a:solidFill>
                <a:latin typeface="Arial" panose="020B0604020202020204" pitchFamily="34" charset="0"/>
                <a:cs typeface="Arial" panose="020B0604020202020204" pitchFamily="34" charset="0"/>
              </a:rPr>
              <a:t>$3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grade retention</a:t>
            </a:r>
          </a:p>
        </p:txBody>
      </p:sp>
      <p:sp>
        <p:nvSpPr>
          <p:cNvPr id="24" name="TextBox 23"/>
          <p:cNvSpPr txBox="1"/>
          <p:nvPr/>
        </p:nvSpPr>
        <p:spPr>
          <a:xfrm>
            <a:off x="5950529" y="1150340"/>
            <a:ext cx="2065169" cy="1692771"/>
          </a:xfrm>
          <a:prstGeom prst="rect">
            <a:avLst/>
          </a:prstGeom>
          <a:noFill/>
        </p:spPr>
        <p:txBody>
          <a:bodyPr wrap="square" lIns="91440" tIns="45720" rIns="91440" bIns="45720" rtlCol="0">
            <a:spAutoFit/>
          </a:bodyPr>
          <a:lstStyle/>
          <a:p>
            <a:pPr algn="ctr"/>
            <a:r>
              <a:rPr lang="en-US" sz="3200" b="1" dirty="0">
                <a:solidFill>
                  <a:srgbClr val="F7921E"/>
                </a:solidFill>
                <a:latin typeface="Arial" panose="020B0604020202020204" pitchFamily="34" charset="0"/>
                <a:cs typeface="Arial" panose="020B0604020202020204" pitchFamily="34" charset="0"/>
              </a:rPr>
              <a:t>$18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a:t>
            </a:r>
          </a:p>
          <a:p>
            <a:pPr algn="ctr"/>
            <a:r>
              <a:rPr lang="en-US" sz="1300" b="1" dirty="0">
                <a:solidFill>
                  <a:srgbClr val="894D23"/>
                </a:solidFill>
                <a:latin typeface="Arial" panose="020B0604020202020204" pitchFamily="34" charset="0"/>
                <a:cs typeface="Arial" panose="020B0604020202020204" pitchFamily="34" charset="0"/>
              </a:rPr>
              <a:t>j</a:t>
            </a:r>
            <a:r>
              <a:rPr lang="en-US" sz="1300" b="1" dirty="0" smtClean="0">
                <a:solidFill>
                  <a:srgbClr val="894D23"/>
                </a:solidFill>
                <a:latin typeface="Arial" panose="020B0604020202020204" pitchFamily="34" charset="0"/>
                <a:cs typeface="Arial" panose="020B0604020202020204" pitchFamily="34" charset="0"/>
              </a:rPr>
              <a:t>uvenile </a:t>
            </a:r>
            <a:r>
              <a:rPr lang="en-US" sz="1300" b="1" dirty="0">
                <a:solidFill>
                  <a:srgbClr val="894D23"/>
                </a:solidFill>
                <a:latin typeface="Arial" panose="020B0604020202020204" pitchFamily="34" charset="0"/>
                <a:cs typeface="Arial" panose="020B0604020202020204" pitchFamily="34" charset="0"/>
              </a:rPr>
              <a:t>crime</a:t>
            </a:r>
          </a:p>
        </p:txBody>
      </p:sp>
      <p:sp>
        <p:nvSpPr>
          <p:cNvPr id="26" name="TextBox 25"/>
          <p:cNvSpPr txBox="1"/>
          <p:nvPr/>
        </p:nvSpPr>
        <p:spPr>
          <a:xfrm>
            <a:off x="5526357" y="3882972"/>
            <a:ext cx="3095124" cy="1938992"/>
          </a:xfrm>
          <a:prstGeom prst="rect">
            <a:avLst/>
          </a:prstGeom>
          <a:noFill/>
        </p:spPr>
        <p:txBody>
          <a:bodyPr wrap="square" lIns="91440" tIns="45720" rIns="91440" bIns="45720" rtlCol="0">
            <a:spAutoFit/>
          </a:bodyPr>
          <a:lstStyle/>
          <a:p>
            <a:pPr algn="ctr"/>
            <a:r>
              <a:rPr lang="en-US" sz="3000" b="1" dirty="0">
                <a:solidFill>
                  <a:srgbClr val="00878B"/>
                </a:solidFill>
                <a:latin typeface="Arial" panose="020B0604020202020204" pitchFamily="34" charset="0"/>
                <a:cs typeface="Arial" panose="020B0604020202020204" pitchFamily="34" charset="0"/>
              </a:rPr>
              <a:t>$131 MILLION</a:t>
            </a:r>
          </a:p>
          <a:p>
            <a:pPr algn="ctr"/>
            <a:endParaRPr lang="en-US" sz="1200" b="1" dirty="0">
              <a:solidFill>
                <a:srgbClr val="894D23"/>
              </a:solidFill>
              <a:latin typeface="Trade Gothic LT Std" pitchFamily="50" charset="0"/>
            </a:endParaRPr>
          </a:p>
          <a:p>
            <a:pPr algn="ctr"/>
            <a:endParaRPr lang="en-US" sz="1300" b="1" dirty="0">
              <a:solidFill>
                <a:srgbClr val="894D23"/>
              </a:solidFill>
              <a:latin typeface="Trade Gothic LT Std" pitchFamily="50" charset="0"/>
            </a:endParaRPr>
          </a:p>
          <a:p>
            <a:pPr algn="ctr"/>
            <a:r>
              <a:rPr lang="en-US" sz="1300" b="1" dirty="0">
                <a:solidFill>
                  <a:srgbClr val="894D23"/>
                </a:solidFill>
                <a:latin typeface="Arial" panose="020B0604020202020204" pitchFamily="34" charset="0"/>
                <a:cs typeface="Arial" panose="020B0604020202020204" pitchFamily="34" charset="0"/>
              </a:rPr>
              <a:t>from increased tax payments, reduced reliance on welfare systems, and reduced criminal justice costs over the years due to a reduction in crime and dropout rates</a:t>
            </a:r>
          </a:p>
        </p:txBody>
      </p:sp>
      <p:sp>
        <p:nvSpPr>
          <p:cNvPr id="27" name="TextBox 26"/>
          <p:cNvSpPr txBox="1"/>
          <p:nvPr/>
        </p:nvSpPr>
        <p:spPr>
          <a:xfrm>
            <a:off x="412351" y="3610762"/>
            <a:ext cx="2272354" cy="2000548"/>
          </a:xfrm>
          <a:prstGeom prst="rect">
            <a:avLst/>
          </a:prstGeom>
          <a:noFill/>
        </p:spPr>
        <p:txBody>
          <a:bodyPr wrap="square" lIns="91440" tIns="45720" rIns="91440" bIns="45720" rtlCol="0">
            <a:spAutoFit/>
          </a:bodyPr>
          <a:lstStyle/>
          <a:p>
            <a:pPr algn="ctr"/>
            <a:r>
              <a:rPr lang="en-US" sz="2800" b="1" dirty="0">
                <a:solidFill>
                  <a:schemeClr val="bg1"/>
                </a:solidFill>
                <a:latin typeface="Arial" panose="020B0604020202020204" pitchFamily="34" charset="0"/>
                <a:cs typeface="Arial" panose="020B0604020202020204" pitchFamily="34" charset="0"/>
              </a:rPr>
              <a:t>Leads to</a:t>
            </a:r>
          </a:p>
          <a:p>
            <a:pPr algn="ctr"/>
            <a:r>
              <a:rPr lang="en-US" sz="6000" b="1" dirty="0">
                <a:solidFill>
                  <a:schemeClr val="bg1"/>
                </a:solidFill>
                <a:latin typeface="Arial" panose="020B0604020202020204" pitchFamily="34" charset="0"/>
                <a:cs typeface="Arial" panose="020B0604020202020204" pitchFamily="34" charset="0"/>
              </a:rPr>
              <a:t>$154 </a:t>
            </a:r>
            <a:r>
              <a:rPr lang="en-US" sz="3600" b="1" dirty="0">
                <a:solidFill>
                  <a:schemeClr val="bg1"/>
                </a:solidFill>
                <a:latin typeface="Arial" panose="020B0604020202020204" pitchFamily="34" charset="0"/>
                <a:cs typeface="Arial" panose="020B0604020202020204" pitchFamily="34" charset="0"/>
              </a:rPr>
              <a:t>MILLION</a:t>
            </a:r>
          </a:p>
        </p:txBody>
      </p:sp>
      <p:sp>
        <p:nvSpPr>
          <p:cNvPr id="28" name="TextBox 27"/>
          <p:cNvSpPr txBox="1"/>
          <p:nvPr/>
        </p:nvSpPr>
        <p:spPr>
          <a:xfrm>
            <a:off x="2477879" y="3897370"/>
            <a:ext cx="2760262" cy="1323439"/>
          </a:xfrm>
          <a:prstGeom prst="rect">
            <a:avLst/>
          </a:prstGeom>
          <a:noFill/>
        </p:spPr>
        <p:txBody>
          <a:bodyPr wrap="square" lIns="91440" tIns="45720" rIns="91440" bIns="4572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in benefits to Georgia taxpayers for increasing access to high quality afterschool and summer learning programs. </a:t>
            </a:r>
          </a:p>
        </p:txBody>
      </p:sp>
    </p:spTree>
    <p:extLst>
      <p:ext uri="{BB962C8B-B14F-4D97-AF65-F5344CB8AC3E}">
        <p14:creationId xmlns:p14="http://schemas.microsoft.com/office/powerpoint/2010/main" val="6517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7799" y="286662"/>
            <a:ext cx="7772400" cy="1524000"/>
          </a:xfrm>
        </p:spPr>
        <p:txBody>
          <a:bodyPr>
            <a:normAutofit/>
          </a:bodyPr>
          <a:lstStyle/>
          <a:p>
            <a:r>
              <a:rPr lang="en-US" dirty="0" smtClean="0"/>
              <a:t>The Afterschool Care </a:t>
            </a:r>
            <a:br>
              <a:rPr lang="en-US" dirty="0" smtClean="0"/>
            </a:br>
            <a:r>
              <a:rPr lang="en-US" dirty="0" smtClean="0"/>
              <a:t>Program</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467426" y="3093583"/>
            <a:ext cx="4180114" cy="2847975"/>
          </a:xfrm>
          <a:prstGeom prst="rect">
            <a:avLst/>
          </a:prstGeom>
          <a:noFill/>
          <a:ln w="76200">
            <a:solidFill>
              <a:srgbClr val="00878B"/>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554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Overview of the Afterschool Care Program</a:t>
            </a:r>
            <a:endParaRPr lang="en-US" dirty="0"/>
          </a:p>
        </p:txBody>
      </p:sp>
      <p:sp>
        <p:nvSpPr>
          <p:cNvPr id="4" name="Content Placeholder 2"/>
          <p:cNvSpPr>
            <a:spLocks noGrp="1"/>
          </p:cNvSpPr>
          <p:nvPr>
            <p:ph sz="quarter" idx="1"/>
          </p:nvPr>
        </p:nvSpPr>
        <p:spPr>
          <a:xfrm>
            <a:off x="696685" y="1599618"/>
            <a:ext cx="7663543"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500" dirty="0"/>
              <a:t>Programs target youth from low to moderate income </a:t>
            </a:r>
            <a:r>
              <a:rPr lang="en-US" sz="2500" dirty="0" smtClean="0"/>
              <a:t>communities, the foster </a:t>
            </a:r>
            <a:r>
              <a:rPr lang="en-US" sz="2500" dirty="0"/>
              <a:t>care </a:t>
            </a:r>
            <a:r>
              <a:rPr lang="en-US" sz="2500" dirty="0" smtClean="0"/>
              <a:t>system, or congregate care settings.</a:t>
            </a:r>
          </a:p>
          <a:p>
            <a:r>
              <a:rPr lang="en-US" sz="2500" dirty="0" smtClean="0"/>
              <a:t>Programs are required to provide a variety of activities, including Science, Technology, Engineering, Arts and Math (STEAM) and health and well-being activities. </a:t>
            </a:r>
          </a:p>
          <a:p>
            <a:r>
              <a:rPr lang="en-US" sz="2500" dirty="0" smtClean="0"/>
              <a:t>The Afterschool Care Program serves </a:t>
            </a:r>
            <a:r>
              <a:rPr lang="en-US" sz="2500" b="1" dirty="0" smtClean="0">
                <a:solidFill>
                  <a:srgbClr val="DA4E26"/>
                </a:solidFill>
              </a:rPr>
              <a:t>72,191 youth at 278 programs.</a:t>
            </a:r>
          </a:p>
          <a:p>
            <a:pPr marL="274320" lvl="1" indent="0">
              <a:buNone/>
            </a:pPr>
            <a:endParaRPr lang="en-US" dirty="0"/>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798365" y="5154889"/>
            <a:ext cx="2199861" cy="1537460"/>
          </a:xfrm>
          <a:prstGeom prst="rect">
            <a:avLst/>
          </a:prstGeom>
          <a:ln w="88900">
            <a:solidFill>
              <a:schemeClr val="bg1"/>
            </a:solidFill>
          </a:ln>
        </p:spPr>
      </p:pic>
    </p:spTree>
    <p:extLst>
      <p:ext uri="{BB962C8B-B14F-4D97-AF65-F5344CB8AC3E}">
        <p14:creationId xmlns:p14="http://schemas.microsoft.com/office/powerpoint/2010/main" val="2910750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5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9892</TotalTime>
  <Words>804</Words>
  <Application>Microsoft Office PowerPoint</Application>
  <PresentationFormat>On-screen Show (4:3)</PresentationFormat>
  <Paragraphs>96</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5_Civic</vt:lpstr>
      <vt:lpstr>6_Civic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Afterschool Care  Program</vt:lpstr>
      <vt:lpstr>Overview of the Afterschool Care Program</vt:lpstr>
      <vt:lpstr>All programs must meet a mandatory match requirement based on the amount of funding requested.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GSAN Strategic Leadership Team</dc:title>
  <dc:creator>Katie Kross User</dc:creator>
  <cp:lastModifiedBy>Jessica Woltjen</cp:lastModifiedBy>
  <cp:revision>151</cp:revision>
  <cp:lastPrinted>2018-05-14T01:26:41Z</cp:lastPrinted>
  <dcterms:created xsi:type="dcterms:W3CDTF">2016-03-15T13:58:13Z</dcterms:created>
  <dcterms:modified xsi:type="dcterms:W3CDTF">2018-08-24T17:09:40Z</dcterms:modified>
</cp:coreProperties>
</file>