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 id="2147483680" r:id="rId2"/>
  </p:sldMasterIdLst>
  <p:notesMasterIdLst>
    <p:notesMasterId r:id="rId11"/>
  </p:notesMasterIdLst>
  <p:handoutMasterIdLst>
    <p:handoutMasterId r:id="rId12"/>
  </p:handoutMasterIdLst>
  <p:sldIdLst>
    <p:sldId id="430" r:id="rId3"/>
    <p:sldId id="370" r:id="rId4"/>
    <p:sldId id="378" r:id="rId5"/>
    <p:sldId id="431" r:id="rId6"/>
    <p:sldId id="421" r:id="rId7"/>
    <p:sldId id="419" r:id="rId8"/>
    <p:sldId id="420" r:id="rId9"/>
    <p:sldId id="433" r:id="rId1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30AA95C-CDF2-4117-99F1-A31C45B9F6D3}">
          <p14:sldIdLst>
            <p14:sldId id="430"/>
            <p14:sldId id="370"/>
            <p14:sldId id="378"/>
            <p14:sldId id="431"/>
            <p14:sldId id="421"/>
            <p14:sldId id="419"/>
            <p14:sldId id="420"/>
            <p14:sldId id="43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4E26"/>
    <a:srgbClr val="00878B"/>
    <a:srgbClr val="B4C1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9" autoAdjust="0"/>
    <p:restoredTop sz="81883" autoAdjust="0"/>
  </p:normalViewPr>
  <p:slideViewPr>
    <p:cSldViewPr snapToGrid="0" snapToObjects="1">
      <p:cViewPr varScale="1">
        <p:scale>
          <a:sx n="60" d="100"/>
          <a:sy n="60" d="100"/>
        </p:scale>
        <p:origin x="-78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3145E94-AFD8-A34A-B2A5-95372447D3F4}" type="datetimeFigureOut">
              <a:rPr lang="en-US" smtClean="0"/>
              <a:t>8/24/2018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EAA308D-B8CA-E143-9925-A69AE1605FAF}" type="slidenum">
              <a:rPr lang="en-US" smtClean="0"/>
              <a:t>‹#›</a:t>
            </a:fld>
            <a:endParaRPr lang="en-US"/>
          </a:p>
        </p:txBody>
      </p:sp>
    </p:spTree>
    <p:extLst>
      <p:ext uri="{BB962C8B-B14F-4D97-AF65-F5344CB8AC3E}">
        <p14:creationId xmlns:p14="http://schemas.microsoft.com/office/powerpoint/2010/main" val="358605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0DC88B3-2858-F448-B190-79566D231D6A}" type="datetimeFigureOut">
              <a:rPr lang="en-US" smtClean="0"/>
              <a:t>8/24/2018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65A322B-4161-4445-BB82-57124EA78F41}" type="slidenum">
              <a:rPr lang="en-US" smtClean="0"/>
              <a:t>‹#›</a:t>
            </a:fld>
            <a:endParaRPr lang="en-US"/>
          </a:p>
        </p:txBody>
      </p:sp>
    </p:spTree>
    <p:extLst>
      <p:ext uri="{BB962C8B-B14F-4D97-AF65-F5344CB8AC3E}">
        <p14:creationId xmlns:p14="http://schemas.microsoft.com/office/powerpoint/2010/main" val="18929216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fterschoolalliance.org/documents/GA-afterschool-facts.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5A322B-4161-4445-BB82-57124EA78F41}" type="slidenum">
              <a:rPr lang="en-US" smtClean="0"/>
              <a:t>1</a:t>
            </a:fld>
            <a:endParaRPr lang="en-US"/>
          </a:p>
        </p:txBody>
      </p:sp>
    </p:spTree>
    <p:extLst>
      <p:ext uri="{BB962C8B-B14F-4D97-AF65-F5344CB8AC3E}">
        <p14:creationId xmlns:p14="http://schemas.microsoft.com/office/powerpoint/2010/main" val="2298791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With children spending more than 80% of their waking hours outside of formal classroom learning, afterschool and summer learning programs are an essential strategy in improving outcomes for Georgia’s youth, decreasing the achievement gap, and supporting Georgia’s economy. In fact, afterschool programs,</a:t>
            </a:r>
            <a:r>
              <a:rPr lang="en-US" baseline="0" dirty="0" smtClean="0"/>
              <a:t> such as Georgia’s 21</a:t>
            </a:r>
            <a:r>
              <a:rPr lang="en-US" baseline="30000" dirty="0" smtClean="0"/>
              <a:t>st</a:t>
            </a:r>
            <a:r>
              <a:rPr lang="en-US" baseline="0" dirty="0" smtClean="0"/>
              <a:t> Century Community Learning Centers, often provide more than 45 additional school days for a child to learn and grow. </a:t>
            </a:r>
          </a:p>
          <a:p>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Citations: </a:t>
            </a:r>
            <a:r>
              <a:rPr lang="en-US" sz="1200" kern="1200" dirty="0" smtClean="0">
                <a:solidFill>
                  <a:schemeClr val="tx1"/>
                </a:solidFill>
                <a:effectLst/>
                <a:latin typeface="+mn-lt"/>
                <a:ea typeface="+mn-ea"/>
                <a:cs typeface="+mn-cs"/>
              </a:rPr>
              <a:t>Afterschool Alliance (2018). “This is Afterschool in Georgia.” Retrieved April 26, 2018, from </a:t>
            </a:r>
            <a:r>
              <a:rPr lang="en-US" sz="1200" u="sng" kern="1200" dirty="0" smtClean="0">
                <a:solidFill>
                  <a:schemeClr val="tx1"/>
                </a:solidFill>
                <a:effectLst/>
                <a:latin typeface="+mn-lt"/>
                <a:ea typeface="+mn-ea"/>
                <a:cs typeface="+mn-cs"/>
                <a:hlinkClick r:id="rId3"/>
              </a:rPr>
              <a:t>http://www.afterschoolalliance.org/documents/GA-afterschool-facts.pdf</a:t>
            </a:r>
            <a:endParaRPr lang="en-US" sz="1200" u="sng"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Analysis of data provided by the Georgia Department o</a:t>
            </a:r>
            <a:r>
              <a:rPr lang="en-US" sz="1200" u="none" kern="1200" baseline="0" dirty="0" smtClean="0">
                <a:solidFill>
                  <a:schemeClr val="tx1"/>
                </a:solidFill>
                <a:effectLst/>
                <a:latin typeface="+mn-lt"/>
                <a:ea typeface="+mn-ea"/>
                <a:cs typeface="+mn-cs"/>
              </a:rPr>
              <a:t>f Education (2016).</a:t>
            </a:r>
            <a:endParaRPr lang="en-US" sz="1200" u="non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9BE57C-C8E0-FF41-8209-F24B83B95DF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285799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Citation: </a:t>
            </a:r>
            <a:r>
              <a:rPr lang="en-US" sz="1200" kern="1200" dirty="0" smtClean="0">
                <a:solidFill>
                  <a:schemeClr val="tx1"/>
                </a:solidFill>
                <a:effectLst/>
                <a:latin typeface="+mn-lt"/>
                <a:ea typeface="+mn-ea"/>
                <a:cs typeface="+mn-cs"/>
              </a:rPr>
              <a:t>Afterschool Alliance (2015). “America After 3PM: Georgia.” Retrieved January  18, 2018, from http://www.afterschoolalliance.org/AA3PM/</a:t>
            </a:r>
          </a:p>
          <a:p>
            <a:endParaRPr lang="en-US" dirty="0"/>
          </a:p>
        </p:txBody>
      </p:sp>
      <p:sp>
        <p:nvSpPr>
          <p:cNvPr id="4" name="Slide Number Placeholder 3"/>
          <p:cNvSpPr>
            <a:spLocks noGrp="1"/>
          </p:cNvSpPr>
          <p:nvPr>
            <p:ph type="sldNum" sz="quarter" idx="10"/>
          </p:nvPr>
        </p:nvSpPr>
        <p:spPr/>
        <p:txBody>
          <a:bodyPr/>
          <a:lstStyle/>
          <a:p>
            <a:fld id="{EF9BE57C-C8E0-FF41-8209-F24B83B95DF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285799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Citation:</a:t>
            </a:r>
            <a:r>
              <a:rPr lang="en-US" baseline="0" dirty="0" smtClean="0"/>
              <a:t> Georgia Statewide Afterschool Network (2018). Investing in Georgia’s Youth: Why Afterschool Makes “Cents.” </a:t>
            </a:r>
            <a:r>
              <a:rPr lang="en-US" sz="1200" kern="1200" dirty="0" smtClean="0">
                <a:solidFill>
                  <a:schemeClr val="tx1"/>
                </a:solidFill>
                <a:effectLst/>
                <a:latin typeface="+mn-lt"/>
                <a:ea typeface="+mn-ea"/>
                <a:cs typeface="+mn-cs"/>
              </a:rPr>
              <a:t>Retrieved August 24, 2018, from www.afterschoolga.org/roi</a:t>
            </a:r>
          </a:p>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F9BE57C-C8E0-FF41-8209-F24B83B95DF8}"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285799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Citation:</a:t>
            </a:r>
            <a:r>
              <a:rPr lang="en-US" baseline="0" dirty="0" smtClean="0"/>
              <a:t> Georgia Statewide Afterschool Network (2018). Investing in Georgia’s Youth: Why Afterschool Makes “Cents.” </a:t>
            </a:r>
            <a:r>
              <a:rPr lang="en-US" sz="1200" kern="1200" dirty="0" smtClean="0">
                <a:solidFill>
                  <a:schemeClr val="tx1"/>
                </a:solidFill>
                <a:effectLst/>
                <a:latin typeface="+mn-lt"/>
                <a:ea typeface="+mn-ea"/>
                <a:cs typeface="+mn-cs"/>
              </a:rPr>
              <a:t>Retrieved August 24, 2018, from www.afterschoolga.org/roi</a:t>
            </a:r>
          </a:p>
          <a:p>
            <a:r>
              <a:rPr lang="en-US" sz="120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D65A322B-4161-4445-BB82-57124EA78F41}" type="slidenum">
              <a:rPr lang="en-US" smtClean="0"/>
              <a:t>5</a:t>
            </a:fld>
            <a:endParaRPr lang="en-US"/>
          </a:p>
        </p:txBody>
      </p:sp>
    </p:spTree>
    <p:extLst>
      <p:ext uri="{BB962C8B-B14F-4D97-AF65-F5344CB8AC3E}">
        <p14:creationId xmlns:p14="http://schemas.microsoft.com/office/powerpoint/2010/main" val="2853435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Citation:</a:t>
            </a:r>
            <a:r>
              <a:rPr lang="en-US" baseline="0" dirty="0" smtClean="0"/>
              <a:t> Georgia Statewide Afterschool Network (2018). Investing in Georgia’s Youth: Why Afterschool Makes “Cents.” </a:t>
            </a:r>
            <a:r>
              <a:rPr lang="en-US" sz="1200" kern="1200" dirty="0" smtClean="0">
                <a:solidFill>
                  <a:schemeClr val="tx1"/>
                </a:solidFill>
                <a:effectLst/>
                <a:latin typeface="+mn-lt"/>
                <a:ea typeface="+mn-ea"/>
                <a:cs typeface="+mn-cs"/>
              </a:rPr>
              <a:t>Retrieved August 24, 2018, from www.afterschoolga.org/roi</a:t>
            </a:r>
          </a:p>
          <a:p>
            <a:r>
              <a:rPr lang="en-US" sz="120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EF9BE57C-C8E0-FF41-8209-F24B83B95DF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285799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Citation:</a:t>
            </a:r>
            <a:r>
              <a:rPr lang="en-US" baseline="0" dirty="0" smtClean="0"/>
              <a:t> Georgia Statewide Afterschool Network (2018). Investing in Georgia’s Youth: Why Afterschool Makes “Cents.” </a:t>
            </a:r>
            <a:r>
              <a:rPr lang="en-US" sz="1200" kern="1200" dirty="0" smtClean="0">
                <a:solidFill>
                  <a:schemeClr val="tx1"/>
                </a:solidFill>
                <a:effectLst/>
                <a:latin typeface="+mn-lt"/>
                <a:ea typeface="+mn-ea"/>
                <a:cs typeface="+mn-cs"/>
              </a:rPr>
              <a:t>Retrieved August 24, 2018, from www.afterschoolga.org/roi</a:t>
            </a:r>
          </a:p>
          <a:p>
            <a:r>
              <a:rPr lang="en-US" sz="120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D65A322B-4161-4445-BB82-57124EA78F41}" type="slidenum">
              <a:rPr lang="en-US" smtClean="0"/>
              <a:t>7</a:t>
            </a:fld>
            <a:endParaRPr lang="en-US"/>
          </a:p>
        </p:txBody>
      </p:sp>
    </p:spTree>
    <p:extLst>
      <p:ext uri="{BB962C8B-B14F-4D97-AF65-F5344CB8AC3E}">
        <p14:creationId xmlns:p14="http://schemas.microsoft.com/office/powerpoint/2010/main" val="3355953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9BE57C-C8E0-FF41-8209-F24B83B95DF8}" type="slidenum">
              <a:rPr lang="en-US" smtClean="0"/>
              <a:t>8</a:t>
            </a:fld>
            <a:endParaRPr lang="en-US"/>
          </a:p>
        </p:txBody>
      </p:sp>
    </p:spTree>
    <p:extLst>
      <p:ext uri="{BB962C8B-B14F-4D97-AF65-F5344CB8AC3E}">
        <p14:creationId xmlns:p14="http://schemas.microsoft.com/office/powerpoint/2010/main" val="3553396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5" name="Rectangle 4"/>
          <p:cNvSpPr>
            <a:spLocks noChangeArrowheads="1"/>
          </p:cNvSpPr>
          <p:nvPr/>
        </p:nvSpPr>
        <p:spPr bwMode="auto">
          <a:xfrm>
            <a:off x="146304" y="6391671"/>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2" name="Date Placeholder 1"/>
          <p:cNvSpPr>
            <a:spLocks noGrp="1"/>
          </p:cNvSpPr>
          <p:nvPr>
            <p:ph type="dt" sz="half" idx="10"/>
          </p:nvPr>
        </p:nvSpPr>
        <p:spPr/>
        <p:txBody>
          <a:bodyPr/>
          <a:lstStyle/>
          <a:p>
            <a:fld id="{9D21D778-B565-4D7E-94D7-64010A445B68}" type="datetimeFigureOut">
              <a:rPr lang="en-US" smtClean="0"/>
              <a:pPr/>
              <a:t>8/24/2018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8/24/2018</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5" name="Rectangle 4"/>
          <p:cNvSpPr>
            <a:spLocks noChangeArrowheads="1"/>
          </p:cNvSpPr>
          <p:nvPr/>
        </p:nvSpPr>
        <p:spPr bwMode="auto">
          <a:xfrm>
            <a:off x="146304" y="6391671"/>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2" name="Date Placeholder 1"/>
          <p:cNvSpPr>
            <a:spLocks noGrp="1"/>
          </p:cNvSpPr>
          <p:nvPr>
            <p:ph type="dt" sz="half" idx="10"/>
          </p:nvPr>
        </p:nvSpPr>
        <p:spPr/>
        <p:txBody>
          <a:bodyPr/>
          <a:lstStyle/>
          <a:p>
            <a:fld id="{9D21D778-B565-4D7E-94D7-64010A445B68}" type="datetimeFigureOut">
              <a:rPr lang="en-US" smtClean="0"/>
              <a:pPr/>
              <a:t>8/24/2018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6" name="Rectangle 15"/>
          <p:cNvSpPr>
            <a:spLocks noChangeArrowheads="1"/>
          </p:cNvSpPr>
          <p:nvPr/>
        </p:nvSpPr>
        <p:spPr bwMode="white">
          <a:xfrm>
            <a:off x="0" y="15"/>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9" name="Rectangle 8"/>
          <p:cNvSpPr>
            <a:spLocks noChangeArrowheads="1"/>
          </p:cNvSpPr>
          <p:nvPr/>
        </p:nvSpPr>
        <p:spPr bwMode="auto">
          <a:xfrm>
            <a:off x="149352" y="63884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lIns="91440" tIns="45720" rIns="91440" bIns="45720"/>
          <a:lstStyle>
            <a:lvl1pPr algn="r" eaLnBrk="1" latinLnBrk="0" hangingPunct="1">
              <a:defRPr kumimoji="0" sz="1400">
                <a:solidFill>
                  <a:srgbClr val="FFFFFF"/>
                </a:solidFill>
              </a:defRPr>
            </a:lvl1pPr>
          </a:lstStyle>
          <a:p>
            <a:pPr defTabSz="914400"/>
            <a:fld id="{9D21D778-B565-4D7E-94D7-64010A445B68}" type="datetimeFigureOut">
              <a:rPr lang="en-US" smtClean="0"/>
              <a:pPr defTabSz="914400"/>
              <a:t>8/24/2018</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lIns="91440" tIns="45720" rIns="91440" bIns="45720"/>
          <a:lstStyle>
            <a:lvl1pPr algn="l" eaLnBrk="1" latinLnBrk="0" hangingPunct="1">
              <a:defRPr kumimoji="0" sz="1200">
                <a:solidFill>
                  <a:srgbClr val="FFFFFF"/>
                </a:solidFill>
              </a:defRPr>
            </a:lvl1pPr>
          </a:lstStyle>
          <a:p>
            <a:pPr defTabSz="914400"/>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defTabSz="914400"/>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defTabSz="914400"/>
            <a:endParaRPr lang="en-US">
              <a:solidFill>
                <a:prstClr val="white"/>
              </a:solidFill>
            </a:endParaRPr>
          </a:p>
        </p:txBody>
      </p:sp>
      <p:sp>
        <p:nvSpPr>
          <p:cNvPr id="23" name="Slide Number Placeholder 22"/>
          <p:cNvSpPr>
            <a:spLocks noGrp="1"/>
          </p:cNvSpPr>
          <p:nvPr>
            <p:ph type="sldNum" sz="quarter" idx="4"/>
          </p:nvPr>
        </p:nvSpPr>
        <p:spPr>
          <a:xfrm>
            <a:off x="4343400" y="1040189"/>
            <a:ext cx="457200" cy="441325"/>
          </a:xfrm>
          <a:prstGeom prst="rect">
            <a:avLst/>
          </a:prstGeom>
        </p:spPr>
        <p:txBody>
          <a:bodyPr vert="horz" lIns="45720" tIns="45720" rIns="45720" bIns="45720" anchor="ctr">
            <a:normAutofit/>
          </a:bodyPr>
          <a:lstStyle>
            <a:lvl1pPr algn="ctr" eaLnBrk="1" latinLnBrk="0" hangingPunct="1">
              <a:defRPr kumimoji="0" sz="1600">
                <a:solidFill>
                  <a:schemeClr val="accent3">
                    <a:shade val="75000"/>
                  </a:schemeClr>
                </a:solidFill>
              </a:defRPr>
            </a:lvl1pPr>
          </a:lstStyle>
          <a:p>
            <a:pPr defTabSz="914400"/>
            <a:fld id="{2C6B1FF6-39B9-40F5-8B67-33C6354A3D4F}" type="slidenum">
              <a:rPr lang="en-US" smtClean="0">
                <a:solidFill>
                  <a:srgbClr val="89AE3D">
                    <a:shade val="75000"/>
                  </a:srgbClr>
                </a:solidFill>
              </a:rPr>
              <a:pPr defTabSz="914400"/>
              <a:t>‹#›</a:t>
            </a:fld>
            <a:endParaRPr lang="en-US" dirty="0">
              <a:solidFill>
                <a:srgbClr val="89AE3D">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lIns="91440" tIns="45720" rIns="91440" bIns="45720"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lIns="91440" tIns="45720" rIns="91440" bIns="45720">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79" r:id="rId1"/>
    <p:sldLayoutId id="2147483697" r:id="rId2"/>
  </p:sldLayoutIdLst>
  <p:txStyles>
    <p:titleStyle>
      <a:lvl1pPr algn="ctr" rtl="0" eaLnBrk="1" latinLnBrk="0" hangingPunct="1">
        <a:spcBef>
          <a:spcPct val="0"/>
        </a:spcBef>
        <a:buNone/>
        <a:defRPr kumimoji="0" sz="3300" kern="1200">
          <a:solidFill>
            <a:schemeClr val="accent1"/>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6" name="Rectangle 15"/>
          <p:cNvSpPr>
            <a:spLocks noChangeArrowheads="1"/>
          </p:cNvSpPr>
          <p:nvPr/>
        </p:nvSpPr>
        <p:spPr bwMode="white">
          <a:xfrm>
            <a:off x="0" y="15"/>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9" name="Rectangle 8"/>
          <p:cNvSpPr>
            <a:spLocks noChangeArrowheads="1"/>
          </p:cNvSpPr>
          <p:nvPr/>
        </p:nvSpPr>
        <p:spPr bwMode="auto">
          <a:xfrm>
            <a:off x="149352" y="63884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lIns="91440" tIns="45720" rIns="91440" bIns="45720"/>
          <a:lstStyle>
            <a:lvl1pPr algn="r" eaLnBrk="1" latinLnBrk="0" hangingPunct="1">
              <a:defRPr kumimoji="0" sz="1400">
                <a:solidFill>
                  <a:srgbClr val="FFFFFF"/>
                </a:solidFill>
              </a:defRPr>
            </a:lvl1pPr>
          </a:lstStyle>
          <a:p>
            <a:pPr defTabSz="914400"/>
            <a:fld id="{9D21D778-B565-4D7E-94D7-64010A445B68}" type="datetimeFigureOut">
              <a:rPr lang="en-US" smtClean="0"/>
              <a:pPr defTabSz="914400"/>
              <a:t>8/24/2018</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lIns="91440" tIns="45720" rIns="91440" bIns="45720"/>
          <a:lstStyle>
            <a:lvl1pPr algn="l" eaLnBrk="1" latinLnBrk="0" hangingPunct="1">
              <a:defRPr kumimoji="0" sz="1200">
                <a:solidFill>
                  <a:srgbClr val="FFFFFF"/>
                </a:solidFill>
              </a:defRPr>
            </a:lvl1pPr>
          </a:lstStyle>
          <a:p>
            <a:pPr defTabSz="914400"/>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defTabSz="914400"/>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defTabSz="914400"/>
            <a:endParaRPr lang="en-US">
              <a:solidFill>
                <a:prstClr val="white"/>
              </a:solidFill>
            </a:endParaRPr>
          </a:p>
        </p:txBody>
      </p:sp>
      <p:sp>
        <p:nvSpPr>
          <p:cNvPr id="23" name="Slide Number Placeholder 22"/>
          <p:cNvSpPr>
            <a:spLocks noGrp="1"/>
          </p:cNvSpPr>
          <p:nvPr>
            <p:ph type="sldNum" sz="quarter" idx="4"/>
          </p:nvPr>
        </p:nvSpPr>
        <p:spPr>
          <a:xfrm>
            <a:off x="4343400" y="1040189"/>
            <a:ext cx="457200" cy="441325"/>
          </a:xfrm>
          <a:prstGeom prst="rect">
            <a:avLst/>
          </a:prstGeom>
        </p:spPr>
        <p:txBody>
          <a:bodyPr vert="horz" lIns="45720" tIns="45720" rIns="45720" bIns="45720" anchor="ctr">
            <a:normAutofit/>
          </a:bodyPr>
          <a:lstStyle>
            <a:lvl1pPr algn="ctr" eaLnBrk="1" latinLnBrk="0" hangingPunct="1">
              <a:defRPr kumimoji="0" sz="1600">
                <a:solidFill>
                  <a:schemeClr val="accent3">
                    <a:shade val="75000"/>
                  </a:schemeClr>
                </a:solidFill>
              </a:defRPr>
            </a:lvl1pPr>
          </a:lstStyle>
          <a:p>
            <a:pPr defTabSz="914400"/>
            <a:fld id="{2C6B1FF6-39B9-40F5-8B67-33C6354A3D4F}" type="slidenum">
              <a:rPr lang="en-US" smtClean="0">
                <a:solidFill>
                  <a:srgbClr val="89AE3D">
                    <a:shade val="75000"/>
                  </a:srgbClr>
                </a:solidFill>
              </a:rPr>
              <a:pPr defTabSz="914400"/>
              <a:t>‹#›</a:t>
            </a:fld>
            <a:endParaRPr lang="en-US" dirty="0">
              <a:solidFill>
                <a:srgbClr val="89AE3D">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lIns="91440" tIns="45720" rIns="91440" bIns="45720"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lIns="91440" tIns="45720" rIns="91440" bIns="45720">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81" r:id="rId1"/>
  </p:sldLayoutIdLst>
  <p:txStyles>
    <p:titleStyle>
      <a:lvl1pPr algn="ctr" rtl="0" eaLnBrk="1" latinLnBrk="0" hangingPunct="1">
        <a:spcBef>
          <a:spcPct val="0"/>
        </a:spcBef>
        <a:buNone/>
        <a:defRPr kumimoji="0" sz="3300" kern="1200">
          <a:solidFill>
            <a:schemeClr val="accent1"/>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5143" y="3095639"/>
            <a:ext cx="8839197" cy="750650"/>
          </a:xfrm>
          <a:prstGeom prst="rect">
            <a:avLst/>
          </a:prstGeom>
          <a:solidFill>
            <a:srgbClr val="DA4E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l="34103" t="4014" r="1440"/>
          <a:stretch/>
        </p:blipFill>
        <p:spPr>
          <a:xfrm>
            <a:off x="3134348" y="174174"/>
            <a:ext cx="5849992" cy="2903797"/>
          </a:xfrm>
          <a:prstGeom prst="rect">
            <a:avLst/>
          </a:prstGeom>
        </p:spPr>
      </p:pic>
      <p:sp>
        <p:nvSpPr>
          <p:cNvPr id="7" name="TextBox 6"/>
          <p:cNvSpPr txBox="1"/>
          <p:nvPr/>
        </p:nvSpPr>
        <p:spPr>
          <a:xfrm>
            <a:off x="881396" y="3095639"/>
            <a:ext cx="7410234" cy="2339102"/>
          </a:xfrm>
          <a:prstGeom prst="rect">
            <a:avLst/>
          </a:prstGeom>
          <a:noFill/>
        </p:spPr>
        <p:txBody>
          <a:bodyPr wrap="none" rtlCol="0">
            <a:spAutoFit/>
          </a:bodyPr>
          <a:lstStyle/>
          <a:p>
            <a:pPr algn="ctr" defTabSz="914400">
              <a:spcAft>
                <a:spcPts val="1800"/>
              </a:spcAft>
            </a:pPr>
            <a:r>
              <a:rPr lang="en-US" sz="4200" b="1" dirty="0" smtClean="0">
                <a:solidFill>
                  <a:schemeClr val="bg1"/>
                </a:solidFill>
                <a:latin typeface="Arial" panose="020B0604020202020204" pitchFamily="34" charset="0"/>
                <a:cs typeface="Arial" panose="020B0604020202020204" pitchFamily="34" charset="0"/>
              </a:rPr>
              <a:t>WELCOME!</a:t>
            </a:r>
          </a:p>
          <a:p>
            <a:pPr algn="ctr" defTabSz="914400">
              <a:spcAft>
                <a:spcPts val="1800"/>
              </a:spcAft>
            </a:pPr>
            <a:r>
              <a:rPr lang="en-US" sz="4200" b="1" dirty="0" smtClean="0">
                <a:solidFill>
                  <a:srgbClr val="894D23"/>
                </a:solidFill>
                <a:latin typeface="Arial" panose="020B0604020202020204" pitchFamily="34" charset="0"/>
                <a:cs typeface="Arial" panose="020B0604020202020204" pitchFamily="34" charset="0"/>
              </a:rPr>
              <a:t>Investing in Georgia’s Youth</a:t>
            </a:r>
          </a:p>
          <a:p>
            <a:pPr algn="ctr" defTabSz="914400">
              <a:spcAft>
                <a:spcPts val="1800"/>
              </a:spcAft>
            </a:pPr>
            <a:r>
              <a:rPr lang="en-US" sz="3200" b="1" i="1" dirty="0" smtClean="0">
                <a:solidFill>
                  <a:srgbClr val="894D23"/>
                </a:solidFill>
                <a:latin typeface="Arial" panose="020B0604020202020204" pitchFamily="34" charset="0"/>
                <a:cs typeface="Arial" panose="020B0604020202020204" pitchFamily="34" charset="0"/>
              </a:rPr>
              <a:t>Why Afterschool Makes “Cents”</a:t>
            </a:r>
          </a:p>
        </p:txBody>
      </p:sp>
      <p:sp>
        <p:nvSpPr>
          <p:cNvPr id="8" name="TextBox 7"/>
          <p:cNvSpPr txBox="1"/>
          <p:nvPr/>
        </p:nvSpPr>
        <p:spPr>
          <a:xfrm>
            <a:off x="709165" y="1461995"/>
            <a:ext cx="2197289" cy="369332"/>
          </a:xfrm>
          <a:prstGeom prst="rect">
            <a:avLst/>
          </a:prstGeom>
          <a:noFill/>
        </p:spPr>
        <p:txBody>
          <a:bodyPr wrap="square" rtlCol="0">
            <a:spAutoFit/>
          </a:bodyPr>
          <a:lstStyle/>
          <a:p>
            <a:r>
              <a:rPr lang="en-US" dirty="0" smtClean="0">
                <a:solidFill>
                  <a:schemeClr val="bg1">
                    <a:lumMod val="65000"/>
                  </a:schemeClr>
                </a:solidFill>
              </a:rPr>
              <a:t>Your Logo Here</a:t>
            </a:r>
            <a:endParaRPr lang="en-US" dirty="0">
              <a:solidFill>
                <a:schemeClr val="bg1">
                  <a:lumMod val="65000"/>
                </a:schemeClr>
              </a:solidFill>
            </a:endParaRPr>
          </a:p>
        </p:txBody>
      </p:sp>
    </p:spTree>
    <p:extLst>
      <p:ext uri="{BB962C8B-B14F-4D97-AF65-F5344CB8AC3E}">
        <p14:creationId xmlns:p14="http://schemas.microsoft.com/office/powerpoint/2010/main" val="1860086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16512" y="274638"/>
            <a:ext cx="8229600" cy="1143000"/>
          </a:xfrm>
          <a:prstGeom prst="rect">
            <a:avLst/>
          </a:prstGeom>
        </p:spPr>
        <p:txBody>
          <a:bodyPr lIns="91440" tIns="45720" rIns="91440" bIns="45720">
            <a:normAutofit/>
          </a:bodyPr>
          <a:lstStyle>
            <a:lvl1pPr algn="ctr" rtl="0" eaLnBrk="1" latinLnBrk="0" hangingPunct="1">
              <a:spcBef>
                <a:spcPct val="0"/>
              </a:spcBef>
              <a:buNone/>
              <a:defRPr kumimoji="0" sz="3300" kern="1200">
                <a:solidFill>
                  <a:schemeClr val="accent1"/>
                </a:solidFill>
                <a:latin typeface="+mj-lt"/>
                <a:ea typeface="+mj-ea"/>
                <a:cs typeface="+mj-cs"/>
              </a:defRPr>
            </a:lvl1pPr>
          </a:lstStyle>
          <a:p>
            <a:pPr defTabSz="914400"/>
            <a:r>
              <a:rPr lang="en-US" sz="4000" b="1" dirty="0">
                <a:latin typeface="Arial" panose="020B0604020202020204" pitchFamily="34" charset="0"/>
                <a:cs typeface="Arial" panose="020B0604020202020204" pitchFamily="34" charset="0"/>
              </a:rPr>
              <a:t>Why Afterschool? </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24579" y="2707759"/>
            <a:ext cx="3689419" cy="1536694"/>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8119" y="939957"/>
            <a:ext cx="5411557" cy="5411557"/>
          </a:xfrm>
          <a:prstGeom prst="rect">
            <a:avLst/>
          </a:prstGeom>
        </p:spPr>
      </p:pic>
      <p:sp>
        <p:nvSpPr>
          <p:cNvPr id="4" name="TextBox 3"/>
          <p:cNvSpPr txBox="1"/>
          <p:nvPr/>
        </p:nvSpPr>
        <p:spPr>
          <a:xfrm>
            <a:off x="1228304" y="2595986"/>
            <a:ext cx="2442949" cy="1015663"/>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HOURS OF OPPORTUNITY</a:t>
            </a:r>
          </a:p>
          <a:p>
            <a:pPr algn="ctr"/>
            <a:r>
              <a:rPr lang="en-US" sz="2400" b="1" dirty="0" smtClean="0">
                <a:latin typeface="Arial" panose="020B0604020202020204" pitchFamily="34" charset="0"/>
                <a:cs typeface="Arial" panose="020B0604020202020204" pitchFamily="34" charset="0"/>
              </a:rPr>
              <a:t>80%</a:t>
            </a:r>
            <a:endParaRPr lang="en-US" sz="2400" b="1" dirty="0">
              <a:latin typeface="Arial" panose="020B0604020202020204" pitchFamily="34" charset="0"/>
              <a:cs typeface="Arial" panose="020B0604020202020204" pitchFamily="34" charset="0"/>
            </a:endParaRPr>
          </a:p>
        </p:txBody>
      </p:sp>
      <p:sp>
        <p:nvSpPr>
          <p:cNvPr id="9" name="TextBox 8"/>
          <p:cNvSpPr txBox="1"/>
          <p:nvPr/>
        </p:nvSpPr>
        <p:spPr>
          <a:xfrm>
            <a:off x="934937" y="4836783"/>
            <a:ext cx="3111571" cy="1015663"/>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FORMAL CLASSROOM LEARNING</a:t>
            </a:r>
            <a:endParaRPr lang="en-US" dirty="0">
              <a:latin typeface="Arial" panose="020B0604020202020204" pitchFamily="34" charset="0"/>
              <a:cs typeface="Arial" panose="020B0604020202020204" pitchFamily="34" charset="0"/>
            </a:endParaRPr>
          </a:p>
          <a:p>
            <a:pPr algn="ctr"/>
            <a:r>
              <a:rPr lang="en-US" sz="2400" b="1" dirty="0" smtClean="0">
                <a:latin typeface="Arial" panose="020B0604020202020204" pitchFamily="34" charset="0"/>
                <a:cs typeface="Arial" panose="020B0604020202020204" pitchFamily="34" charset="0"/>
              </a:rPr>
              <a:t>20%</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9311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essica\Creative Cloud Files\1x\Artboard 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7480" y="3283429"/>
            <a:ext cx="7096836" cy="23656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essica\Creative Cloud Files\1x\Artboard 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2511" y="622110"/>
            <a:ext cx="7304963" cy="2434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51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07328" y="370174"/>
            <a:ext cx="8229600" cy="1143000"/>
          </a:xfrm>
          <a:prstGeom prst="rect">
            <a:avLst/>
          </a:prstGeom>
        </p:spPr>
        <p:txBody>
          <a:bodyPr lIns="91440" tIns="45720" rIns="91440" bIns="45720">
            <a:normAutofit/>
          </a:bodyPr>
          <a:lstStyle>
            <a:lvl1pPr algn="ctr" rtl="0" eaLnBrk="1" latinLnBrk="0" hangingPunct="1">
              <a:spcBef>
                <a:spcPct val="0"/>
              </a:spcBef>
              <a:buNone/>
              <a:defRPr kumimoji="0" sz="3300" kern="1200">
                <a:solidFill>
                  <a:schemeClr val="accent1"/>
                </a:solidFill>
                <a:latin typeface="+mj-lt"/>
                <a:ea typeface="+mj-ea"/>
                <a:cs typeface="+mj-cs"/>
              </a:defRPr>
            </a:lvl1pPr>
          </a:lstStyle>
          <a:p>
            <a:pPr defTabSz="914400"/>
            <a:r>
              <a:rPr lang="en-US" sz="4000" b="1" dirty="0">
                <a:latin typeface="Arial" panose="020B0604020202020204" pitchFamily="34" charset="0"/>
                <a:cs typeface="Arial" panose="020B0604020202020204" pitchFamily="34" charset="0"/>
              </a:rPr>
              <a:t>What the Research Says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96637" y="1022830"/>
            <a:ext cx="1938734" cy="1938734"/>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29392" y="3592539"/>
            <a:ext cx="2016331" cy="2016331"/>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4637" y="1187355"/>
            <a:ext cx="1828800" cy="1828800"/>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48672" y="900730"/>
            <a:ext cx="1828800" cy="1828800"/>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28649" y="3670244"/>
            <a:ext cx="2047666" cy="2047666"/>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8280" y="3670871"/>
            <a:ext cx="1828800" cy="1828800"/>
          </a:xfrm>
          <a:prstGeom prst="rect">
            <a:avLst/>
          </a:prstGeom>
        </p:spPr>
      </p:pic>
      <p:sp>
        <p:nvSpPr>
          <p:cNvPr id="10" name="TextBox 9"/>
          <p:cNvSpPr txBox="1"/>
          <p:nvPr/>
        </p:nvSpPr>
        <p:spPr>
          <a:xfrm>
            <a:off x="487914" y="2551803"/>
            <a:ext cx="2937687" cy="923330"/>
          </a:xfrm>
          <a:prstGeom prst="rect">
            <a:avLst/>
          </a:prstGeom>
          <a:noFill/>
        </p:spPr>
        <p:txBody>
          <a:bodyPr wrap="square" lIns="91440" tIns="45720" rIns="91440" bIns="45720" rtlCol="0">
            <a:spAutoFit/>
          </a:bodyPr>
          <a:lstStyle/>
          <a:p>
            <a:pPr algn="ctr"/>
            <a:endParaRPr lang="en-US" b="1" dirty="0" smtClean="0">
              <a:solidFill>
                <a:srgbClr val="894D23"/>
              </a:solidFill>
              <a:latin typeface="Trade Gothic LT Std" pitchFamily="50" charset="0"/>
            </a:endParaRPr>
          </a:p>
          <a:p>
            <a:pPr algn="ctr"/>
            <a:r>
              <a:rPr lang="en-US" b="1" dirty="0" smtClean="0">
                <a:solidFill>
                  <a:srgbClr val="894D23"/>
                </a:solidFill>
                <a:latin typeface="Trade Gothic LT Std" pitchFamily="50" charset="0"/>
              </a:rPr>
              <a:t>Improving Academic Performance &amp; Outcomes</a:t>
            </a:r>
            <a:endParaRPr lang="en-US" b="1" dirty="0">
              <a:solidFill>
                <a:srgbClr val="894D23"/>
              </a:solidFill>
              <a:latin typeface="Trade Gothic LT Std" pitchFamily="50" charset="0"/>
            </a:endParaRPr>
          </a:p>
        </p:txBody>
      </p:sp>
      <p:sp>
        <p:nvSpPr>
          <p:cNvPr id="11" name="TextBox 10"/>
          <p:cNvSpPr txBox="1"/>
          <p:nvPr/>
        </p:nvSpPr>
        <p:spPr>
          <a:xfrm>
            <a:off x="3440390" y="2828817"/>
            <a:ext cx="2645393" cy="646331"/>
          </a:xfrm>
          <a:prstGeom prst="rect">
            <a:avLst/>
          </a:prstGeom>
          <a:noFill/>
        </p:spPr>
        <p:txBody>
          <a:bodyPr wrap="square" lIns="91440" tIns="45720" rIns="91440" bIns="45720" rtlCol="0">
            <a:spAutoFit/>
          </a:bodyPr>
          <a:lstStyle/>
          <a:p>
            <a:pPr algn="ctr"/>
            <a:r>
              <a:rPr lang="en-US" b="1" dirty="0" smtClean="0">
                <a:solidFill>
                  <a:srgbClr val="894D23"/>
                </a:solidFill>
                <a:latin typeface="Trade Gothic LT Std" pitchFamily="50" charset="0"/>
              </a:rPr>
              <a:t>Reducing Juvenile Crime</a:t>
            </a:r>
          </a:p>
        </p:txBody>
      </p:sp>
      <p:sp>
        <p:nvSpPr>
          <p:cNvPr id="12" name="TextBox 11"/>
          <p:cNvSpPr txBox="1"/>
          <p:nvPr/>
        </p:nvSpPr>
        <p:spPr>
          <a:xfrm>
            <a:off x="6119889" y="2828817"/>
            <a:ext cx="2645393" cy="646331"/>
          </a:xfrm>
          <a:prstGeom prst="rect">
            <a:avLst/>
          </a:prstGeom>
          <a:noFill/>
        </p:spPr>
        <p:txBody>
          <a:bodyPr wrap="square" lIns="91440" tIns="45720" rIns="91440" bIns="45720" rtlCol="0">
            <a:spAutoFit/>
          </a:bodyPr>
          <a:lstStyle/>
          <a:p>
            <a:pPr algn="ctr"/>
            <a:r>
              <a:rPr lang="en-US" b="1" dirty="0" smtClean="0">
                <a:solidFill>
                  <a:srgbClr val="894D23"/>
                </a:solidFill>
                <a:latin typeface="Trade Gothic LT Std" pitchFamily="50" charset="0"/>
              </a:rPr>
              <a:t>Reducing Drug &amp; Alcohol Dependence</a:t>
            </a:r>
          </a:p>
        </p:txBody>
      </p:sp>
      <p:sp>
        <p:nvSpPr>
          <p:cNvPr id="13" name="TextBox 12"/>
          <p:cNvSpPr txBox="1"/>
          <p:nvPr/>
        </p:nvSpPr>
        <p:spPr>
          <a:xfrm>
            <a:off x="607343" y="5431446"/>
            <a:ext cx="2645393" cy="646331"/>
          </a:xfrm>
          <a:prstGeom prst="rect">
            <a:avLst/>
          </a:prstGeom>
          <a:noFill/>
        </p:spPr>
        <p:txBody>
          <a:bodyPr wrap="square" lIns="91440" tIns="45720" rIns="91440" bIns="45720" rtlCol="0">
            <a:spAutoFit/>
          </a:bodyPr>
          <a:lstStyle/>
          <a:p>
            <a:pPr algn="ctr"/>
            <a:r>
              <a:rPr lang="en-US" b="1" dirty="0" smtClean="0">
                <a:solidFill>
                  <a:srgbClr val="894D23"/>
                </a:solidFill>
                <a:latin typeface="Trade Gothic LT Std" pitchFamily="50" charset="0"/>
              </a:rPr>
              <a:t>Supporting Working Families</a:t>
            </a:r>
          </a:p>
        </p:txBody>
      </p:sp>
      <p:sp>
        <p:nvSpPr>
          <p:cNvPr id="14" name="TextBox 13"/>
          <p:cNvSpPr txBox="1"/>
          <p:nvPr/>
        </p:nvSpPr>
        <p:spPr>
          <a:xfrm>
            <a:off x="3378960" y="5472013"/>
            <a:ext cx="2645393" cy="646331"/>
          </a:xfrm>
          <a:prstGeom prst="rect">
            <a:avLst/>
          </a:prstGeom>
          <a:noFill/>
        </p:spPr>
        <p:txBody>
          <a:bodyPr wrap="square" lIns="91440" tIns="45720" rIns="91440" bIns="45720" rtlCol="0">
            <a:spAutoFit/>
          </a:bodyPr>
          <a:lstStyle/>
          <a:p>
            <a:pPr algn="ctr"/>
            <a:r>
              <a:rPr lang="en-US" b="1" dirty="0" smtClean="0">
                <a:solidFill>
                  <a:srgbClr val="894D23"/>
                </a:solidFill>
                <a:latin typeface="Trade Gothic LT Std" pitchFamily="50" charset="0"/>
              </a:rPr>
              <a:t>Promoting Healthy Lifestyles</a:t>
            </a:r>
          </a:p>
        </p:txBody>
      </p:sp>
      <p:sp>
        <p:nvSpPr>
          <p:cNvPr id="15" name="TextBox 14"/>
          <p:cNvSpPr txBox="1"/>
          <p:nvPr/>
        </p:nvSpPr>
        <p:spPr>
          <a:xfrm>
            <a:off x="6016011" y="5458365"/>
            <a:ext cx="2645393" cy="646331"/>
          </a:xfrm>
          <a:prstGeom prst="rect">
            <a:avLst/>
          </a:prstGeom>
          <a:noFill/>
        </p:spPr>
        <p:txBody>
          <a:bodyPr wrap="square" lIns="91440" tIns="45720" rIns="91440" bIns="45720" rtlCol="0">
            <a:spAutoFit/>
          </a:bodyPr>
          <a:lstStyle/>
          <a:p>
            <a:pPr algn="ctr"/>
            <a:r>
              <a:rPr lang="en-US" b="1" dirty="0" smtClean="0">
                <a:solidFill>
                  <a:srgbClr val="894D23"/>
                </a:solidFill>
                <a:latin typeface="Trade Gothic LT Std" pitchFamily="50" charset="0"/>
              </a:rPr>
              <a:t>Creating the Workforce of Tomorrow</a:t>
            </a:r>
          </a:p>
        </p:txBody>
      </p:sp>
    </p:spTree>
    <p:extLst>
      <p:ext uri="{BB962C8B-B14F-4D97-AF65-F5344CB8AC3E}">
        <p14:creationId xmlns:p14="http://schemas.microsoft.com/office/powerpoint/2010/main" val="203951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39840" y="1283337"/>
            <a:ext cx="6639636" cy="3734795"/>
          </a:xfrm>
          <a:prstGeom prst="rect">
            <a:avLst/>
          </a:prstGeom>
        </p:spPr>
      </p:pic>
    </p:spTree>
    <p:extLst>
      <p:ext uri="{BB962C8B-B14F-4D97-AF65-F5344CB8AC3E}">
        <p14:creationId xmlns:p14="http://schemas.microsoft.com/office/powerpoint/2010/main" val="1761709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4761" y="2067588"/>
            <a:ext cx="7652243" cy="8425182"/>
          </a:xfrm>
          <a:prstGeom prst="rect">
            <a:avLst/>
          </a:prstGeom>
        </p:spPr>
      </p:pic>
      <p:sp>
        <p:nvSpPr>
          <p:cNvPr id="18" name="TextBox 17"/>
          <p:cNvSpPr txBox="1"/>
          <p:nvPr/>
        </p:nvSpPr>
        <p:spPr>
          <a:xfrm>
            <a:off x="1637700" y="291264"/>
            <a:ext cx="6359857" cy="769441"/>
          </a:xfrm>
          <a:prstGeom prst="rect">
            <a:avLst/>
          </a:prstGeom>
          <a:noFill/>
        </p:spPr>
        <p:txBody>
          <a:bodyPr wrap="square" lIns="91440" tIns="45720" rIns="91440" bIns="45720" rtlCol="0">
            <a:spAutoFit/>
          </a:bodyPr>
          <a:lstStyle/>
          <a:p>
            <a:r>
              <a:rPr lang="en-US" sz="4400" b="1" dirty="0">
                <a:solidFill>
                  <a:srgbClr val="DA4E26"/>
                </a:solidFill>
                <a:latin typeface="Arial" panose="020B0604020202020204" pitchFamily="34" charset="0"/>
                <a:cs typeface="Arial" panose="020B0604020202020204" pitchFamily="34" charset="0"/>
              </a:rPr>
              <a:t>Roadmap of Benefits</a:t>
            </a:r>
          </a:p>
        </p:txBody>
      </p:sp>
      <p:sp>
        <p:nvSpPr>
          <p:cNvPr id="19" name="TextBox 18"/>
          <p:cNvSpPr txBox="1"/>
          <p:nvPr/>
        </p:nvSpPr>
        <p:spPr>
          <a:xfrm>
            <a:off x="1056508" y="3193173"/>
            <a:ext cx="6867524" cy="584775"/>
          </a:xfrm>
          <a:prstGeom prst="rect">
            <a:avLst/>
          </a:prstGeom>
          <a:noFill/>
        </p:spPr>
        <p:txBody>
          <a:bodyPr wrap="square" lIns="91440" tIns="45720" rIns="91440" bIns="45720" rtlCol="0">
            <a:spAutoFit/>
          </a:bodyPr>
          <a:lstStyle/>
          <a:p>
            <a:pPr algn="ctr"/>
            <a:r>
              <a:rPr lang="en-US" sz="1600" b="1" dirty="0">
                <a:solidFill>
                  <a:srgbClr val="00878B"/>
                </a:solidFill>
                <a:latin typeface="Arial" panose="020B0604020202020204" pitchFamily="34" charset="0"/>
                <a:cs typeface="Arial" panose="020B0604020202020204" pitchFamily="34" charset="0"/>
              </a:rPr>
              <a:t>We know that regular participation in high quality afterschool and summer learning programs support Georgia’s youth by:</a:t>
            </a:r>
          </a:p>
        </p:txBody>
      </p:sp>
      <p:sp>
        <p:nvSpPr>
          <p:cNvPr id="20" name="TextBox 19"/>
          <p:cNvSpPr txBox="1"/>
          <p:nvPr/>
        </p:nvSpPr>
        <p:spPr>
          <a:xfrm>
            <a:off x="600501" y="1381069"/>
            <a:ext cx="2580733" cy="1569660"/>
          </a:xfrm>
          <a:prstGeom prst="rect">
            <a:avLst/>
          </a:prstGeom>
          <a:noFill/>
        </p:spPr>
        <p:txBody>
          <a:bodyPr wrap="square" lIns="91440" tIns="45720" rIns="91440" bIns="45720" rtlCol="0">
            <a:spAutoFit/>
          </a:bodyPr>
          <a:lstStyle/>
          <a:p>
            <a:pPr algn="ctr"/>
            <a:r>
              <a:rPr lang="en-US" sz="1200" b="1" dirty="0">
                <a:solidFill>
                  <a:srgbClr val="894D23"/>
                </a:solidFill>
                <a:latin typeface="Arial" panose="020B0604020202020204" pitchFamily="34" charset="0"/>
                <a:cs typeface="Arial" panose="020B0604020202020204" pitchFamily="34" charset="0"/>
              </a:rPr>
              <a:t>Let’s start with an investment of </a:t>
            </a:r>
          </a:p>
          <a:p>
            <a:pPr algn="ctr"/>
            <a:r>
              <a:rPr lang="en-US" sz="2400" b="1" dirty="0">
                <a:solidFill>
                  <a:srgbClr val="DA4E26"/>
                </a:solidFill>
                <a:latin typeface="Arial" panose="020B0604020202020204" pitchFamily="34" charset="0"/>
                <a:cs typeface="Arial" panose="020B0604020202020204" pitchFamily="34" charset="0"/>
              </a:rPr>
              <a:t>$25 MILLION</a:t>
            </a:r>
          </a:p>
          <a:p>
            <a:pPr algn="ctr"/>
            <a:endParaRPr lang="en-US" sz="1200" b="1" dirty="0">
              <a:solidFill>
                <a:srgbClr val="894D23"/>
              </a:solidFill>
              <a:latin typeface="Arial" panose="020B0604020202020204" pitchFamily="34" charset="0"/>
              <a:cs typeface="Arial" panose="020B0604020202020204" pitchFamily="34" charset="0"/>
            </a:endParaRPr>
          </a:p>
          <a:p>
            <a:pPr algn="ctr"/>
            <a:r>
              <a:rPr lang="en-US" sz="1200" b="1" dirty="0">
                <a:solidFill>
                  <a:srgbClr val="894D23"/>
                </a:solidFill>
                <a:latin typeface="Arial" panose="020B0604020202020204" pitchFamily="34" charset="0"/>
                <a:cs typeface="Arial" panose="020B0604020202020204" pitchFamily="34" charset="0"/>
              </a:rPr>
              <a:t>to increase access to high quality afterschool and summer learning programs for Georgia’s youth. </a:t>
            </a:r>
          </a:p>
        </p:txBody>
      </p:sp>
      <p:sp>
        <p:nvSpPr>
          <p:cNvPr id="21" name="TextBox 20"/>
          <p:cNvSpPr txBox="1"/>
          <p:nvPr/>
        </p:nvSpPr>
        <p:spPr>
          <a:xfrm>
            <a:off x="3088746" y="1222104"/>
            <a:ext cx="2779789" cy="1754326"/>
          </a:xfrm>
          <a:prstGeom prst="rect">
            <a:avLst/>
          </a:prstGeom>
          <a:noFill/>
        </p:spPr>
        <p:txBody>
          <a:bodyPr wrap="square" lIns="91440" tIns="45720" rIns="91440" bIns="45720" rtlCol="0">
            <a:spAutoFit/>
          </a:bodyPr>
          <a:lstStyle/>
          <a:p>
            <a:pPr algn="ctr"/>
            <a:r>
              <a:rPr lang="en-US" sz="1200" b="1" dirty="0">
                <a:solidFill>
                  <a:srgbClr val="894D23"/>
                </a:solidFill>
                <a:latin typeface="Arial" panose="020B0604020202020204" pitchFamily="34" charset="0"/>
                <a:cs typeface="Arial" panose="020B0604020202020204" pitchFamily="34" charset="0"/>
              </a:rPr>
              <a:t>This investment would allow com-</a:t>
            </a:r>
          </a:p>
          <a:p>
            <a:pPr algn="ctr"/>
            <a:r>
              <a:rPr lang="en-US" sz="1200" b="1" dirty="0">
                <a:solidFill>
                  <a:srgbClr val="894D23"/>
                </a:solidFill>
                <a:latin typeface="Arial" panose="020B0604020202020204" pitchFamily="34" charset="0"/>
                <a:cs typeface="Arial" panose="020B0604020202020204" pitchFamily="34" charset="0"/>
              </a:rPr>
              <a:t>munities to leverage an estimated</a:t>
            </a:r>
          </a:p>
          <a:p>
            <a:pPr algn="ctr"/>
            <a:r>
              <a:rPr lang="en-US" sz="2400" b="1" dirty="0">
                <a:solidFill>
                  <a:srgbClr val="00878B"/>
                </a:solidFill>
                <a:latin typeface="Arial" panose="020B0604020202020204" pitchFamily="34" charset="0"/>
                <a:cs typeface="Arial" panose="020B0604020202020204" pitchFamily="34" charset="0"/>
              </a:rPr>
              <a:t>$4,225,000</a:t>
            </a:r>
          </a:p>
          <a:p>
            <a:pPr algn="ctr"/>
            <a:endParaRPr lang="en-US" sz="1200" b="1" dirty="0">
              <a:solidFill>
                <a:srgbClr val="894D23"/>
              </a:solidFill>
              <a:latin typeface="Arial" panose="020B0604020202020204" pitchFamily="34" charset="0"/>
              <a:cs typeface="Arial" panose="020B0604020202020204" pitchFamily="34" charset="0"/>
            </a:endParaRPr>
          </a:p>
          <a:p>
            <a:pPr algn="ctr"/>
            <a:r>
              <a:rPr lang="en-US" sz="1200" b="1" dirty="0">
                <a:solidFill>
                  <a:srgbClr val="894D23"/>
                </a:solidFill>
                <a:latin typeface="Arial" panose="020B0604020202020204" pitchFamily="34" charset="0"/>
                <a:cs typeface="Arial" panose="020B0604020202020204" pitchFamily="34" charset="0"/>
              </a:rPr>
              <a:t>in additional funds from community partners and businesses to support programming</a:t>
            </a:r>
          </a:p>
        </p:txBody>
      </p:sp>
      <p:sp>
        <p:nvSpPr>
          <p:cNvPr id="22" name="TextBox 21"/>
          <p:cNvSpPr txBox="1"/>
          <p:nvPr/>
        </p:nvSpPr>
        <p:spPr>
          <a:xfrm>
            <a:off x="5685377" y="1196403"/>
            <a:ext cx="2474250" cy="1754326"/>
          </a:xfrm>
          <a:prstGeom prst="rect">
            <a:avLst/>
          </a:prstGeom>
          <a:noFill/>
        </p:spPr>
        <p:txBody>
          <a:bodyPr wrap="square" lIns="91440" tIns="45720" rIns="91440" bIns="45720" rtlCol="0">
            <a:spAutoFit/>
          </a:bodyPr>
          <a:lstStyle/>
          <a:p>
            <a:pPr algn="ctr"/>
            <a:r>
              <a:rPr lang="en-US" sz="1200" b="1" dirty="0">
                <a:solidFill>
                  <a:srgbClr val="894D23"/>
                </a:solidFill>
                <a:latin typeface="Arial" panose="020B0604020202020204" pitchFamily="34" charset="0"/>
                <a:cs typeface="Arial" panose="020B0604020202020204" pitchFamily="34" charset="0"/>
              </a:rPr>
              <a:t>In total, this investment would provide an additional</a:t>
            </a:r>
          </a:p>
          <a:p>
            <a:pPr algn="ctr"/>
            <a:r>
              <a:rPr lang="en-US" sz="2400" b="1" dirty="0">
                <a:solidFill>
                  <a:srgbClr val="F7921E"/>
                </a:solidFill>
                <a:latin typeface="Arial" panose="020B0604020202020204" pitchFamily="34" charset="0"/>
                <a:cs typeface="Arial" panose="020B0604020202020204" pitchFamily="34" charset="0"/>
              </a:rPr>
              <a:t>45,409 YOUTH</a:t>
            </a:r>
          </a:p>
          <a:p>
            <a:pPr algn="ctr"/>
            <a:endParaRPr lang="en-US" sz="1200" b="1" dirty="0">
              <a:solidFill>
                <a:srgbClr val="894D23"/>
              </a:solidFill>
              <a:latin typeface="Arial" panose="020B0604020202020204" pitchFamily="34" charset="0"/>
              <a:cs typeface="Arial" panose="020B0604020202020204" pitchFamily="34" charset="0"/>
            </a:endParaRPr>
          </a:p>
          <a:p>
            <a:pPr algn="ctr"/>
            <a:r>
              <a:rPr lang="en-US" sz="1200" b="1" dirty="0">
                <a:solidFill>
                  <a:srgbClr val="894D23"/>
                </a:solidFill>
                <a:latin typeface="Arial" panose="020B0604020202020204" pitchFamily="34" charset="0"/>
                <a:cs typeface="Arial" panose="020B0604020202020204" pitchFamily="34" charset="0"/>
              </a:rPr>
              <a:t>with high quality programming that puts them on track for success in college, </a:t>
            </a:r>
          </a:p>
          <a:p>
            <a:pPr algn="ctr"/>
            <a:r>
              <a:rPr lang="en-US" sz="1200" b="1" dirty="0">
                <a:solidFill>
                  <a:srgbClr val="894D23"/>
                </a:solidFill>
                <a:latin typeface="Arial" panose="020B0604020202020204" pitchFamily="34" charset="0"/>
                <a:cs typeface="Arial" panose="020B0604020202020204" pitchFamily="34" charset="0"/>
              </a:rPr>
              <a:t>career, and life. </a:t>
            </a:r>
          </a:p>
        </p:txBody>
      </p:sp>
      <p:sp>
        <p:nvSpPr>
          <p:cNvPr id="23" name="TextBox 22"/>
          <p:cNvSpPr txBox="1"/>
          <p:nvPr/>
        </p:nvSpPr>
        <p:spPr>
          <a:xfrm>
            <a:off x="1790160" y="5043318"/>
            <a:ext cx="1445666" cy="1015663"/>
          </a:xfrm>
          <a:prstGeom prst="rect">
            <a:avLst/>
          </a:prstGeom>
          <a:noFill/>
        </p:spPr>
        <p:txBody>
          <a:bodyPr wrap="square" lIns="91440" tIns="45720" rIns="91440" bIns="45720" rtlCol="0">
            <a:spAutoFit/>
          </a:bodyPr>
          <a:lstStyle/>
          <a:p>
            <a:pPr algn="ctr"/>
            <a:r>
              <a:rPr lang="en-US" sz="1200" b="1" dirty="0">
                <a:solidFill>
                  <a:srgbClr val="894D23"/>
                </a:solidFill>
                <a:latin typeface="Arial" panose="020B0604020202020204" pitchFamily="34" charset="0"/>
                <a:cs typeface="Arial" panose="020B0604020202020204" pitchFamily="34" charset="0"/>
              </a:rPr>
              <a:t>Reducing juvenile crime between the peak hours of </a:t>
            </a:r>
          </a:p>
          <a:p>
            <a:pPr algn="ctr"/>
            <a:r>
              <a:rPr lang="en-US" sz="1200" b="1" dirty="0">
                <a:solidFill>
                  <a:srgbClr val="894D23"/>
                </a:solidFill>
                <a:latin typeface="Arial" panose="020B0604020202020204" pitchFamily="34" charset="0"/>
                <a:cs typeface="Arial" panose="020B0604020202020204" pitchFamily="34" charset="0"/>
              </a:rPr>
              <a:t>3 and 7 PM</a:t>
            </a:r>
          </a:p>
        </p:txBody>
      </p:sp>
      <p:sp>
        <p:nvSpPr>
          <p:cNvPr id="24" name="TextBox 23"/>
          <p:cNvSpPr txBox="1"/>
          <p:nvPr/>
        </p:nvSpPr>
        <p:spPr>
          <a:xfrm>
            <a:off x="4020458" y="5000311"/>
            <a:ext cx="1726325" cy="1200329"/>
          </a:xfrm>
          <a:prstGeom prst="rect">
            <a:avLst/>
          </a:prstGeom>
          <a:noFill/>
        </p:spPr>
        <p:txBody>
          <a:bodyPr wrap="square" lIns="91440" tIns="45720" rIns="91440" bIns="45720" rtlCol="0">
            <a:spAutoFit/>
          </a:bodyPr>
          <a:lstStyle/>
          <a:p>
            <a:pPr algn="ctr"/>
            <a:r>
              <a:rPr lang="en-US" sz="1200" b="1" dirty="0">
                <a:solidFill>
                  <a:srgbClr val="894D23"/>
                </a:solidFill>
                <a:latin typeface="Arial" panose="020B0604020202020204" pitchFamily="34" charset="0"/>
                <a:cs typeface="Arial" panose="020B0604020202020204" pitchFamily="34" charset="0"/>
              </a:rPr>
              <a:t>Increasing graduation rates by reducing grade retention and increasing school day attendance</a:t>
            </a:r>
          </a:p>
        </p:txBody>
      </p:sp>
      <p:sp>
        <p:nvSpPr>
          <p:cNvPr id="25" name="TextBox 24"/>
          <p:cNvSpPr txBox="1"/>
          <p:nvPr/>
        </p:nvSpPr>
        <p:spPr>
          <a:xfrm>
            <a:off x="6240613" y="5043317"/>
            <a:ext cx="1445666" cy="1015663"/>
          </a:xfrm>
          <a:prstGeom prst="rect">
            <a:avLst/>
          </a:prstGeom>
          <a:noFill/>
        </p:spPr>
        <p:txBody>
          <a:bodyPr wrap="square" lIns="91440" tIns="45720" rIns="91440" bIns="45720" rtlCol="0">
            <a:spAutoFit/>
          </a:bodyPr>
          <a:lstStyle/>
          <a:p>
            <a:pPr algn="ctr"/>
            <a:r>
              <a:rPr lang="en-US" sz="1200" b="1" dirty="0">
                <a:solidFill>
                  <a:srgbClr val="894D23"/>
                </a:solidFill>
                <a:latin typeface="Arial" panose="020B0604020202020204" pitchFamily="34" charset="0"/>
                <a:cs typeface="Arial" panose="020B0604020202020204" pitchFamily="34" charset="0"/>
              </a:rPr>
              <a:t>Decreasing the number of teens dependent on drugs and alcohol</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49356" y="3969441"/>
            <a:ext cx="836856" cy="836856"/>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95277" y="3914298"/>
            <a:ext cx="835461" cy="835461"/>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70087" y="3909744"/>
            <a:ext cx="849275" cy="849275"/>
          </a:xfrm>
          <a:prstGeom prst="rect">
            <a:avLst/>
          </a:prstGeom>
        </p:spPr>
      </p:pic>
    </p:spTree>
    <p:extLst>
      <p:ext uri="{BB962C8B-B14F-4D97-AF65-F5344CB8AC3E}">
        <p14:creationId xmlns:p14="http://schemas.microsoft.com/office/powerpoint/2010/main" val="23246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2012" y="2198549"/>
            <a:ext cx="5586280" cy="5686971"/>
          </a:xfrm>
          <a:prstGeom prst="rect">
            <a:avLst/>
          </a:prstGeom>
        </p:spPr>
      </p:pic>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7774" y="-116114"/>
            <a:ext cx="7951767" cy="4695256"/>
          </a:xfrm>
          <a:prstGeom prst="rect">
            <a:avLst/>
          </a:prstGeom>
        </p:spPr>
      </p:pic>
      <p:sp>
        <p:nvSpPr>
          <p:cNvPr id="16" name="Isosceles Triangle 15"/>
          <p:cNvSpPr/>
          <p:nvPr/>
        </p:nvSpPr>
        <p:spPr>
          <a:xfrm rot="16200000">
            <a:off x="5209006" y="4369022"/>
            <a:ext cx="559053" cy="268528"/>
          </a:xfrm>
          <a:prstGeom prst="triangle">
            <a:avLst/>
          </a:prstGeom>
          <a:solidFill>
            <a:srgbClr val="894D23"/>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sp>
        <p:nvSpPr>
          <p:cNvPr id="19" name="TextBox 18"/>
          <p:cNvSpPr txBox="1"/>
          <p:nvPr/>
        </p:nvSpPr>
        <p:spPr>
          <a:xfrm>
            <a:off x="1018576" y="395806"/>
            <a:ext cx="8002594" cy="523220"/>
          </a:xfrm>
          <a:prstGeom prst="rect">
            <a:avLst/>
          </a:prstGeom>
          <a:noFill/>
        </p:spPr>
        <p:txBody>
          <a:bodyPr wrap="square" lIns="91440" tIns="45720" rIns="91440" bIns="45720" rtlCol="0">
            <a:spAutoFit/>
          </a:bodyPr>
          <a:lstStyle/>
          <a:p>
            <a:r>
              <a:rPr lang="en-US" sz="1400" b="1" dirty="0">
                <a:solidFill>
                  <a:srgbClr val="00878B"/>
                </a:solidFill>
                <a:latin typeface="Arial" panose="020B0604020202020204" pitchFamily="34" charset="0"/>
                <a:cs typeface="Arial" panose="020B0604020202020204" pitchFamily="34" charset="0"/>
              </a:rPr>
              <a:t>By providing 45,409 of Georgia’s youth access to high quality afterschool and summer learning programs, immediate and long-term savings and benefits to taxpayers would be:</a:t>
            </a:r>
          </a:p>
        </p:txBody>
      </p:sp>
      <p:sp>
        <p:nvSpPr>
          <p:cNvPr id="21" name="TextBox 20"/>
          <p:cNvSpPr txBox="1"/>
          <p:nvPr/>
        </p:nvSpPr>
        <p:spPr>
          <a:xfrm>
            <a:off x="1186041" y="1160883"/>
            <a:ext cx="2065169" cy="1692771"/>
          </a:xfrm>
          <a:prstGeom prst="rect">
            <a:avLst/>
          </a:prstGeom>
          <a:noFill/>
        </p:spPr>
        <p:txBody>
          <a:bodyPr wrap="square" lIns="91440" tIns="45720" rIns="91440" bIns="45720" rtlCol="0">
            <a:spAutoFit/>
          </a:bodyPr>
          <a:lstStyle/>
          <a:p>
            <a:pPr algn="ctr"/>
            <a:r>
              <a:rPr lang="en-US" sz="3200" b="1" dirty="0">
                <a:solidFill>
                  <a:srgbClr val="00878B"/>
                </a:solidFill>
                <a:latin typeface="Arial" panose="020B0604020202020204" pitchFamily="34" charset="0"/>
                <a:cs typeface="Arial" panose="020B0604020202020204" pitchFamily="34" charset="0"/>
              </a:rPr>
              <a:t>$2 MILLION</a:t>
            </a:r>
          </a:p>
          <a:p>
            <a:pPr algn="ctr"/>
            <a:endParaRPr lang="en-US" sz="1200" b="1" dirty="0">
              <a:solidFill>
                <a:srgbClr val="894D23"/>
              </a:solidFill>
              <a:latin typeface="Arial" panose="020B0604020202020204" pitchFamily="34" charset="0"/>
              <a:cs typeface="Arial" panose="020B0604020202020204" pitchFamily="34" charset="0"/>
            </a:endParaRPr>
          </a:p>
          <a:p>
            <a:pPr algn="ctr"/>
            <a:r>
              <a:rPr lang="en-US" sz="1300" b="1" dirty="0">
                <a:solidFill>
                  <a:srgbClr val="894D23"/>
                </a:solidFill>
                <a:latin typeface="Arial" panose="020B0604020202020204" pitchFamily="34" charset="0"/>
                <a:cs typeface="Arial" panose="020B0604020202020204" pitchFamily="34" charset="0"/>
              </a:rPr>
              <a:t>for reducing drug and alcohol dependence</a:t>
            </a:r>
          </a:p>
        </p:txBody>
      </p:sp>
      <p:sp>
        <p:nvSpPr>
          <p:cNvPr id="23" name="TextBox 22"/>
          <p:cNvSpPr txBox="1"/>
          <p:nvPr/>
        </p:nvSpPr>
        <p:spPr>
          <a:xfrm>
            <a:off x="3622921" y="1148648"/>
            <a:ext cx="2065169" cy="1692771"/>
          </a:xfrm>
          <a:prstGeom prst="rect">
            <a:avLst/>
          </a:prstGeom>
          <a:noFill/>
        </p:spPr>
        <p:txBody>
          <a:bodyPr wrap="square" lIns="91440" tIns="45720" rIns="91440" bIns="45720" rtlCol="0">
            <a:spAutoFit/>
          </a:bodyPr>
          <a:lstStyle/>
          <a:p>
            <a:pPr algn="ctr"/>
            <a:r>
              <a:rPr lang="en-US" sz="3200" b="1" dirty="0">
                <a:solidFill>
                  <a:srgbClr val="DA4E26"/>
                </a:solidFill>
                <a:latin typeface="Arial" panose="020B0604020202020204" pitchFamily="34" charset="0"/>
                <a:cs typeface="Arial" panose="020B0604020202020204" pitchFamily="34" charset="0"/>
              </a:rPr>
              <a:t>$3 MILLION</a:t>
            </a:r>
          </a:p>
          <a:p>
            <a:pPr algn="ctr"/>
            <a:endParaRPr lang="en-US" sz="1200" b="1" dirty="0">
              <a:solidFill>
                <a:srgbClr val="894D23"/>
              </a:solidFill>
              <a:latin typeface="Arial" panose="020B0604020202020204" pitchFamily="34" charset="0"/>
              <a:cs typeface="Arial" panose="020B0604020202020204" pitchFamily="34" charset="0"/>
            </a:endParaRPr>
          </a:p>
          <a:p>
            <a:pPr algn="ctr"/>
            <a:r>
              <a:rPr lang="en-US" sz="1300" b="1" dirty="0">
                <a:solidFill>
                  <a:srgbClr val="894D23"/>
                </a:solidFill>
                <a:latin typeface="Arial" panose="020B0604020202020204" pitchFamily="34" charset="0"/>
                <a:cs typeface="Arial" panose="020B0604020202020204" pitchFamily="34" charset="0"/>
              </a:rPr>
              <a:t>for reducing grade retention</a:t>
            </a:r>
          </a:p>
        </p:txBody>
      </p:sp>
      <p:sp>
        <p:nvSpPr>
          <p:cNvPr id="24" name="TextBox 23"/>
          <p:cNvSpPr txBox="1"/>
          <p:nvPr/>
        </p:nvSpPr>
        <p:spPr>
          <a:xfrm>
            <a:off x="5950529" y="1150340"/>
            <a:ext cx="2065169" cy="1692771"/>
          </a:xfrm>
          <a:prstGeom prst="rect">
            <a:avLst/>
          </a:prstGeom>
          <a:noFill/>
        </p:spPr>
        <p:txBody>
          <a:bodyPr wrap="square" lIns="91440" tIns="45720" rIns="91440" bIns="45720" rtlCol="0">
            <a:spAutoFit/>
          </a:bodyPr>
          <a:lstStyle/>
          <a:p>
            <a:pPr algn="ctr"/>
            <a:r>
              <a:rPr lang="en-US" sz="3200" b="1" dirty="0">
                <a:solidFill>
                  <a:srgbClr val="F7921E"/>
                </a:solidFill>
                <a:latin typeface="Arial" panose="020B0604020202020204" pitchFamily="34" charset="0"/>
                <a:cs typeface="Arial" panose="020B0604020202020204" pitchFamily="34" charset="0"/>
              </a:rPr>
              <a:t>$18 MILLION</a:t>
            </a:r>
          </a:p>
          <a:p>
            <a:pPr algn="ctr"/>
            <a:endParaRPr lang="en-US" sz="1200" b="1" dirty="0">
              <a:solidFill>
                <a:srgbClr val="894D23"/>
              </a:solidFill>
              <a:latin typeface="Arial" panose="020B0604020202020204" pitchFamily="34" charset="0"/>
              <a:cs typeface="Arial" panose="020B0604020202020204" pitchFamily="34" charset="0"/>
            </a:endParaRPr>
          </a:p>
          <a:p>
            <a:pPr algn="ctr"/>
            <a:r>
              <a:rPr lang="en-US" sz="1300" b="1" dirty="0">
                <a:solidFill>
                  <a:srgbClr val="894D23"/>
                </a:solidFill>
                <a:latin typeface="Arial" panose="020B0604020202020204" pitchFamily="34" charset="0"/>
                <a:cs typeface="Arial" panose="020B0604020202020204" pitchFamily="34" charset="0"/>
              </a:rPr>
              <a:t>for reducing </a:t>
            </a:r>
          </a:p>
          <a:p>
            <a:pPr algn="ctr"/>
            <a:r>
              <a:rPr lang="en-US" sz="1300" b="1" dirty="0">
                <a:solidFill>
                  <a:srgbClr val="894D23"/>
                </a:solidFill>
                <a:latin typeface="Arial" panose="020B0604020202020204" pitchFamily="34" charset="0"/>
                <a:cs typeface="Arial" panose="020B0604020202020204" pitchFamily="34" charset="0"/>
              </a:rPr>
              <a:t>j</a:t>
            </a:r>
            <a:r>
              <a:rPr lang="en-US" sz="1300" b="1" dirty="0" smtClean="0">
                <a:solidFill>
                  <a:srgbClr val="894D23"/>
                </a:solidFill>
                <a:latin typeface="Arial" panose="020B0604020202020204" pitchFamily="34" charset="0"/>
                <a:cs typeface="Arial" panose="020B0604020202020204" pitchFamily="34" charset="0"/>
              </a:rPr>
              <a:t>uvenile </a:t>
            </a:r>
            <a:r>
              <a:rPr lang="en-US" sz="1300" b="1" dirty="0">
                <a:solidFill>
                  <a:srgbClr val="894D23"/>
                </a:solidFill>
                <a:latin typeface="Arial" panose="020B0604020202020204" pitchFamily="34" charset="0"/>
                <a:cs typeface="Arial" panose="020B0604020202020204" pitchFamily="34" charset="0"/>
              </a:rPr>
              <a:t>crime</a:t>
            </a:r>
          </a:p>
        </p:txBody>
      </p:sp>
      <p:sp>
        <p:nvSpPr>
          <p:cNvPr id="26" name="TextBox 25"/>
          <p:cNvSpPr txBox="1"/>
          <p:nvPr/>
        </p:nvSpPr>
        <p:spPr>
          <a:xfrm>
            <a:off x="5526357" y="3882972"/>
            <a:ext cx="3095124" cy="1938992"/>
          </a:xfrm>
          <a:prstGeom prst="rect">
            <a:avLst/>
          </a:prstGeom>
          <a:noFill/>
        </p:spPr>
        <p:txBody>
          <a:bodyPr wrap="square" lIns="91440" tIns="45720" rIns="91440" bIns="45720" rtlCol="0">
            <a:spAutoFit/>
          </a:bodyPr>
          <a:lstStyle/>
          <a:p>
            <a:pPr algn="ctr"/>
            <a:r>
              <a:rPr lang="en-US" sz="3000" b="1" dirty="0">
                <a:solidFill>
                  <a:srgbClr val="00878B"/>
                </a:solidFill>
                <a:latin typeface="Arial" panose="020B0604020202020204" pitchFamily="34" charset="0"/>
                <a:cs typeface="Arial" panose="020B0604020202020204" pitchFamily="34" charset="0"/>
              </a:rPr>
              <a:t>$131 MILLION</a:t>
            </a:r>
          </a:p>
          <a:p>
            <a:pPr algn="ctr"/>
            <a:endParaRPr lang="en-US" sz="1200" b="1" dirty="0">
              <a:solidFill>
                <a:srgbClr val="894D23"/>
              </a:solidFill>
              <a:latin typeface="Trade Gothic LT Std" pitchFamily="50" charset="0"/>
            </a:endParaRPr>
          </a:p>
          <a:p>
            <a:pPr algn="ctr"/>
            <a:endParaRPr lang="en-US" sz="1300" b="1" dirty="0">
              <a:solidFill>
                <a:srgbClr val="894D23"/>
              </a:solidFill>
              <a:latin typeface="Trade Gothic LT Std" pitchFamily="50" charset="0"/>
            </a:endParaRPr>
          </a:p>
          <a:p>
            <a:pPr algn="ctr"/>
            <a:r>
              <a:rPr lang="en-US" sz="1300" b="1" dirty="0">
                <a:solidFill>
                  <a:srgbClr val="894D23"/>
                </a:solidFill>
                <a:latin typeface="Arial" panose="020B0604020202020204" pitchFamily="34" charset="0"/>
                <a:cs typeface="Arial" panose="020B0604020202020204" pitchFamily="34" charset="0"/>
              </a:rPr>
              <a:t>from increased tax payments, reduced reliance on welfare systems, and reduced criminal justice costs over the years due to a reduction in crime and dropout rates</a:t>
            </a:r>
          </a:p>
        </p:txBody>
      </p:sp>
      <p:sp>
        <p:nvSpPr>
          <p:cNvPr id="27" name="TextBox 26"/>
          <p:cNvSpPr txBox="1"/>
          <p:nvPr/>
        </p:nvSpPr>
        <p:spPr>
          <a:xfrm>
            <a:off x="412351" y="3610762"/>
            <a:ext cx="2272354" cy="2000548"/>
          </a:xfrm>
          <a:prstGeom prst="rect">
            <a:avLst/>
          </a:prstGeom>
          <a:noFill/>
        </p:spPr>
        <p:txBody>
          <a:bodyPr wrap="square" lIns="91440" tIns="45720" rIns="91440" bIns="45720" rtlCol="0">
            <a:spAutoFit/>
          </a:bodyPr>
          <a:lstStyle/>
          <a:p>
            <a:pPr algn="ctr"/>
            <a:r>
              <a:rPr lang="en-US" sz="2800" b="1" dirty="0">
                <a:solidFill>
                  <a:schemeClr val="bg1"/>
                </a:solidFill>
                <a:latin typeface="Arial" panose="020B0604020202020204" pitchFamily="34" charset="0"/>
                <a:cs typeface="Arial" panose="020B0604020202020204" pitchFamily="34" charset="0"/>
              </a:rPr>
              <a:t>Leads to</a:t>
            </a:r>
          </a:p>
          <a:p>
            <a:pPr algn="ctr"/>
            <a:r>
              <a:rPr lang="en-US" sz="6000" b="1" dirty="0">
                <a:solidFill>
                  <a:schemeClr val="bg1"/>
                </a:solidFill>
                <a:latin typeface="Arial" panose="020B0604020202020204" pitchFamily="34" charset="0"/>
                <a:cs typeface="Arial" panose="020B0604020202020204" pitchFamily="34" charset="0"/>
              </a:rPr>
              <a:t>$154 </a:t>
            </a:r>
            <a:r>
              <a:rPr lang="en-US" sz="3600" b="1" dirty="0">
                <a:solidFill>
                  <a:schemeClr val="bg1"/>
                </a:solidFill>
                <a:latin typeface="Arial" panose="020B0604020202020204" pitchFamily="34" charset="0"/>
                <a:cs typeface="Arial" panose="020B0604020202020204" pitchFamily="34" charset="0"/>
              </a:rPr>
              <a:t>MILLION</a:t>
            </a:r>
          </a:p>
        </p:txBody>
      </p:sp>
      <p:sp>
        <p:nvSpPr>
          <p:cNvPr id="28" name="TextBox 27"/>
          <p:cNvSpPr txBox="1"/>
          <p:nvPr/>
        </p:nvSpPr>
        <p:spPr>
          <a:xfrm>
            <a:off x="2477879" y="3897370"/>
            <a:ext cx="2760262" cy="1323439"/>
          </a:xfrm>
          <a:prstGeom prst="rect">
            <a:avLst/>
          </a:prstGeom>
          <a:noFill/>
        </p:spPr>
        <p:txBody>
          <a:bodyPr wrap="square" lIns="91440" tIns="45720" rIns="91440" bIns="45720" rtlCol="0">
            <a:spAutoFit/>
          </a:bodyPr>
          <a:lstStyle/>
          <a:p>
            <a:pPr algn="ctr"/>
            <a:r>
              <a:rPr lang="en-US" sz="1600" b="1" dirty="0" smtClean="0">
                <a:solidFill>
                  <a:schemeClr val="bg1"/>
                </a:solidFill>
                <a:latin typeface="Arial" panose="020B0604020202020204" pitchFamily="34" charset="0"/>
                <a:cs typeface="Arial" panose="020B0604020202020204" pitchFamily="34" charset="0"/>
              </a:rPr>
              <a:t>in benefits to Georgia taxpayers for increasing access to high quality afterschool and summer learning programs. </a:t>
            </a:r>
          </a:p>
        </p:txBody>
      </p:sp>
    </p:spTree>
    <p:extLst>
      <p:ext uri="{BB962C8B-B14F-4D97-AF65-F5344CB8AC3E}">
        <p14:creationId xmlns:p14="http://schemas.microsoft.com/office/powerpoint/2010/main" val="65179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3956871" y="2686399"/>
            <a:ext cx="35814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lgn="ctr">
              <a:spcAft>
                <a:spcPts val="1200"/>
              </a:spcAft>
              <a:defRPr/>
            </a:pPr>
            <a:r>
              <a:rPr lang="en-US" b="1" dirty="0" smtClean="0">
                <a:latin typeface="Arial" panose="020B0604020202020204" pitchFamily="34" charset="0"/>
                <a:ea typeface="ＭＳ Ｐゴシック" charset="0"/>
                <a:cs typeface="Arial" panose="020B0604020202020204" pitchFamily="34" charset="0"/>
              </a:rPr>
              <a:t>[Your Name], [Title]</a:t>
            </a:r>
            <a:endParaRPr lang="en-US" b="1" dirty="0">
              <a:latin typeface="Arial" panose="020B0604020202020204" pitchFamily="34" charset="0"/>
              <a:ea typeface="ＭＳ Ｐゴシック" charset="0"/>
              <a:cs typeface="Arial" panose="020B0604020202020204" pitchFamily="34" charset="0"/>
            </a:endParaRPr>
          </a:p>
          <a:p>
            <a:pPr algn="ctr">
              <a:spcAft>
                <a:spcPts val="1200"/>
              </a:spcAft>
              <a:defRPr/>
            </a:pPr>
            <a:r>
              <a:rPr lang="en-US" dirty="0" smtClean="0">
                <a:latin typeface="Arial" panose="020B0604020202020204" pitchFamily="34" charset="0"/>
                <a:ea typeface="ＭＳ Ｐゴシック" charset="0"/>
                <a:cs typeface="Arial" panose="020B0604020202020204" pitchFamily="34" charset="0"/>
              </a:rPr>
              <a:t>[Organization]</a:t>
            </a:r>
          </a:p>
          <a:p>
            <a:pPr algn="ctr">
              <a:spcAft>
                <a:spcPts val="1200"/>
              </a:spcAft>
              <a:defRPr/>
            </a:pPr>
            <a:r>
              <a:rPr lang="en-US" dirty="0" smtClean="0">
                <a:latin typeface="Arial" panose="020B0604020202020204" pitchFamily="34" charset="0"/>
                <a:ea typeface="ＭＳ Ｐゴシック" charset="0"/>
                <a:cs typeface="Arial" panose="020B0604020202020204" pitchFamily="34" charset="0"/>
              </a:rPr>
              <a:t>[Email Address]</a:t>
            </a:r>
          </a:p>
          <a:p>
            <a:pPr algn="ctr">
              <a:spcAft>
                <a:spcPts val="1200"/>
              </a:spcAft>
              <a:defRPr/>
            </a:pPr>
            <a:r>
              <a:rPr lang="en-US" dirty="0" smtClean="0">
                <a:latin typeface="Arial" panose="020B0604020202020204" pitchFamily="34" charset="0"/>
                <a:ea typeface="ＭＳ Ｐゴシック" charset="0"/>
                <a:cs typeface="Arial" panose="020B0604020202020204" pitchFamily="34" charset="0"/>
              </a:rPr>
              <a:t>[Phone Number]</a:t>
            </a:r>
            <a:endParaRPr lang="en-US" dirty="0">
              <a:latin typeface="Arial" panose="020B0604020202020204" pitchFamily="34" charset="0"/>
              <a:ea typeface="ＭＳ Ｐゴシック" charset="0"/>
              <a:cs typeface="Arial" panose="020B0604020202020204" pitchFamily="34" charset="0"/>
            </a:endParaRPr>
          </a:p>
          <a:p>
            <a:pPr algn="ctr">
              <a:spcAft>
                <a:spcPts val="1200"/>
              </a:spcAft>
              <a:defRPr/>
            </a:pPr>
            <a:r>
              <a:rPr lang="en-US" dirty="0" smtClean="0">
                <a:latin typeface="Arial" panose="020B0604020202020204" pitchFamily="34" charset="0"/>
                <a:ea typeface="ＭＳ Ｐゴシック" charset="0"/>
                <a:cs typeface="Arial" panose="020B0604020202020204" pitchFamily="34" charset="0"/>
              </a:rPr>
              <a:t>[Website]</a:t>
            </a:r>
            <a:endParaRPr lang="en-US" dirty="0">
              <a:latin typeface="Arial" panose="020B0604020202020204" pitchFamily="34" charset="0"/>
              <a:ea typeface="ＭＳ Ｐゴシック" charset="0"/>
              <a:cs typeface="Arial" panose="020B0604020202020204" pitchFamily="34" charset="0"/>
            </a:endParaRPr>
          </a:p>
        </p:txBody>
      </p:sp>
      <p:sp>
        <p:nvSpPr>
          <p:cNvPr id="2" name="TextBox 1"/>
          <p:cNvSpPr txBox="1"/>
          <p:nvPr/>
        </p:nvSpPr>
        <p:spPr>
          <a:xfrm>
            <a:off x="3814982" y="1684978"/>
            <a:ext cx="4288221" cy="769441"/>
          </a:xfrm>
          <a:prstGeom prst="rect">
            <a:avLst/>
          </a:prstGeom>
          <a:noFill/>
        </p:spPr>
        <p:txBody>
          <a:bodyPr wrap="square" rtlCol="0">
            <a:spAutoFit/>
          </a:bodyPr>
          <a:lstStyle/>
          <a:p>
            <a:r>
              <a:rPr lang="en-US" sz="4400" b="1" dirty="0" smtClean="0">
                <a:solidFill>
                  <a:srgbClr val="00878B"/>
                </a:solidFill>
                <a:latin typeface="Arial" panose="020B0604020202020204" pitchFamily="34" charset="0"/>
                <a:cs typeface="Arial" panose="020B0604020202020204" pitchFamily="34" charset="0"/>
              </a:rPr>
              <a:t>Let’s Connect!</a:t>
            </a:r>
            <a:endParaRPr lang="en-US" sz="4400" b="1" dirty="0">
              <a:solidFill>
                <a:srgbClr val="00878B"/>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802" y="4677928"/>
            <a:ext cx="2743200" cy="1691344"/>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4772" y="2770756"/>
            <a:ext cx="2743200" cy="1690886"/>
          </a:xfrm>
          <a:prstGeom prst="rect">
            <a:avLst/>
          </a:prstGeom>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64772" y="934560"/>
            <a:ext cx="2743200" cy="1635219"/>
          </a:xfrm>
          <a:prstGeom prst="rect">
            <a:avLst/>
          </a:prstGeom>
        </p:spPr>
      </p:pic>
    </p:spTree>
    <p:extLst>
      <p:ext uri="{BB962C8B-B14F-4D97-AF65-F5344CB8AC3E}">
        <p14:creationId xmlns:p14="http://schemas.microsoft.com/office/powerpoint/2010/main" val="19681413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5_Civic">
  <a:themeElements>
    <a:clrScheme name="Custom 3">
      <a:dk1>
        <a:sysClr val="windowText" lastClr="000000"/>
      </a:dk1>
      <a:lt1>
        <a:sysClr val="window" lastClr="FFFFFF"/>
      </a:lt1>
      <a:dk2>
        <a:srgbClr val="666666"/>
      </a:dk2>
      <a:lt2>
        <a:srgbClr val="C4D592"/>
      </a:lt2>
      <a:accent1>
        <a:srgbClr val="DA4E26"/>
      </a:accent1>
      <a:accent2>
        <a:srgbClr val="DA4E26"/>
      </a:accent2>
      <a:accent3>
        <a:srgbClr val="89AE3D"/>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Civic">
  <a:themeElements>
    <a:clrScheme name="Custom 3">
      <a:dk1>
        <a:sysClr val="windowText" lastClr="000000"/>
      </a:dk1>
      <a:lt1>
        <a:sysClr val="window" lastClr="FFFFFF"/>
      </a:lt1>
      <a:dk2>
        <a:srgbClr val="666666"/>
      </a:dk2>
      <a:lt2>
        <a:srgbClr val="C4D592"/>
      </a:lt2>
      <a:accent1>
        <a:srgbClr val="DA4E26"/>
      </a:accent1>
      <a:accent2>
        <a:srgbClr val="DA4E26"/>
      </a:accent2>
      <a:accent3>
        <a:srgbClr val="89AE3D"/>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9885</TotalTime>
  <Words>577</Words>
  <Application>Microsoft Office PowerPoint</Application>
  <PresentationFormat>On-screen Show (4:3)</PresentationFormat>
  <Paragraphs>82</Paragraphs>
  <Slides>8</Slides>
  <Notes>8</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5_Civic</vt:lpstr>
      <vt:lpstr>6_Civic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GSAN Strategic Leadership Team</dc:title>
  <dc:creator>Katie Kross User</dc:creator>
  <cp:lastModifiedBy>Jessica Woltjen</cp:lastModifiedBy>
  <cp:revision>151</cp:revision>
  <cp:lastPrinted>2018-05-14T01:26:41Z</cp:lastPrinted>
  <dcterms:created xsi:type="dcterms:W3CDTF">2016-03-15T13:58:13Z</dcterms:created>
  <dcterms:modified xsi:type="dcterms:W3CDTF">2018-08-24T17:11:32Z</dcterms:modified>
</cp:coreProperties>
</file>